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Lst>
  <p:notesMasterIdLst>
    <p:notesMasterId r:id="rId70"/>
  </p:notesMasterIdLst>
  <p:sldIdLst>
    <p:sldId id="313" r:id="rId6"/>
    <p:sldId id="258" r:id="rId7"/>
    <p:sldId id="314" r:id="rId8"/>
    <p:sldId id="266" r:id="rId9"/>
    <p:sldId id="398" r:id="rId10"/>
    <p:sldId id="267" r:id="rId11"/>
    <p:sldId id="268" r:id="rId12"/>
    <p:sldId id="414" r:id="rId13"/>
    <p:sldId id="355" r:id="rId14"/>
    <p:sldId id="356" r:id="rId15"/>
    <p:sldId id="269" r:id="rId16"/>
    <p:sldId id="271" r:id="rId17"/>
    <p:sldId id="351" r:id="rId18"/>
    <p:sldId id="270" r:id="rId19"/>
    <p:sldId id="272" r:id="rId20"/>
    <p:sldId id="390" r:id="rId21"/>
    <p:sldId id="412" r:id="rId22"/>
    <p:sldId id="352" r:id="rId23"/>
    <p:sldId id="354" r:id="rId24"/>
    <p:sldId id="353" r:id="rId25"/>
    <p:sldId id="349" r:id="rId26"/>
    <p:sldId id="357" r:id="rId27"/>
    <p:sldId id="358" r:id="rId28"/>
    <p:sldId id="375" r:id="rId29"/>
    <p:sldId id="391" r:id="rId30"/>
    <p:sldId id="359" r:id="rId31"/>
    <p:sldId id="413" r:id="rId32"/>
    <p:sldId id="360" r:id="rId33"/>
    <p:sldId id="365" r:id="rId34"/>
    <p:sldId id="405" r:id="rId35"/>
    <p:sldId id="361" r:id="rId36"/>
    <p:sldId id="363" r:id="rId37"/>
    <p:sldId id="362" r:id="rId38"/>
    <p:sldId id="366" r:id="rId39"/>
    <p:sldId id="406" r:id="rId40"/>
    <p:sldId id="399" r:id="rId41"/>
    <p:sldId id="372" r:id="rId42"/>
    <p:sldId id="373" r:id="rId43"/>
    <p:sldId id="374" r:id="rId44"/>
    <p:sldId id="416" r:id="rId45"/>
    <p:sldId id="368" r:id="rId46"/>
    <p:sldId id="377" r:id="rId47"/>
    <p:sldId id="395" r:id="rId48"/>
    <p:sldId id="370" r:id="rId49"/>
    <p:sldId id="371" r:id="rId50"/>
    <p:sldId id="364" r:id="rId51"/>
    <p:sldId id="378" r:id="rId52"/>
    <p:sldId id="417" r:id="rId53"/>
    <p:sldId id="408" r:id="rId54"/>
    <p:sldId id="409" r:id="rId55"/>
    <p:sldId id="369" r:id="rId56"/>
    <p:sldId id="380" r:id="rId57"/>
    <p:sldId id="383" r:id="rId58"/>
    <p:sldId id="384" r:id="rId59"/>
    <p:sldId id="385" r:id="rId60"/>
    <p:sldId id="388" r:id="rId61"/>
    <p:sldId id="400" r:id="rId62"/>
    <p:sldId id="404" r:id="rId63"/>
    <p:sldId id="386" r:id="rId64"/>
    <p:sldId id="411" r:id="rId65"/>
    <p:sldId id="415" r:id="rId66"/>
    <p:sldId id="407" r:id="rId67"/>
    <p:sldId id="410" r:id="rId68"/>
    <p:sldId id="402"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7A3753-0221-435D-B581-381FF513C8FA}" v="4" dt="2024-09-05T15:21:37.5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75" autoAdjust="0"/>
    <p:restoredTop sz="57004" autoAdjust="0"/>
  </p:normalViewPr>
  <p:slideViewPr>
    <p:cSldViewPr snapToGrid="0">
      <p:cViewPr varScale="1">
        <p:scale>
          <a:sx n="62" d="100"/>
          <a:sy n="62" d="100"/>
        </p:scale>
        <p:origin x="2454" y="102"/>
      </p:cViewPr>
      <p:guideLst/>
    </p:cSldViewPr>
  </p:slideViewPr>
  <p:notesTextViewPr>
    <p:cViewPr>
      <p:scale>
        <a:sx n="1" d="1"/>
        <a:sy n="1" d="1"/>
      </p:scale>
      <p:origin x="0" y="0"/>
    </p:cViewPr>
  </p:notesTextViewPr>
  <p:sorterViewPr>
    <p:cViewPr>
      <p:scale>
        <a:sx n="100" d="100"/>
        <a:sy n="100" d="100"/>
      </p:scale>
      <p:origin x="0" y="-4516"/>
    </p:cViewPr>
  </p:sorterViewPr>
  <p:notesViewPr>
    <p:cSldViewPr snapToGrid="0">
      <p:cViewPr>
        <p:scale>
          <a:sx n="90" d="100"/>
          <a:sy n="90" d="100"/>
        </p:scale>
        <p:origin x="1852" y="-53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F0F58-E22F-444C-A4C0-44BFC296FA77}" type="datetimeFigureOut">
              <a:rPr lang="en-US" smtClean="0"/>
              <a:t>9/6/2024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DDFB29-B26B-4349-9535-47F3BAB6A096}" type="slidenum">
              <a:rPr lang="en-US" smtClean="0"/>
              <a:t>‹#›</a:t>
            </a:fld>
            <a:endParaRPr lang="en-US" dirty="0"/>
          </a:p>
        </p:txBody>
      </p:sp>
    </p:spTree>
    <p:extLst>
      <p:ext uri="{BB962C8B-B14F-4D97-AF65-F5344CB8AC3E}">
        <p14:creationId xmlns:p14="http://schemas.microsoft.com/office/powerpoint/2010/main" val="30948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ublic.cyber.mil/training/cyber-awareness-challeng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DFB29-B26B-4349-9535-47F3BAB6A096}" type="slidenum">
              <a:rPr lang="en-US" smtClean="0"/>
              <a:t>1</a:t>
            </a:fld>
            <a:endParaRPr lang="en-US" dirty="0"/>
          </a:p>
        </p:txBody>
      </p:sp>
    </p:spTree>
    <p:extLst>
      <p:ext uri="{BB962C8B-B14F-4D97-AF65-F5344CB8AC3E}">
        <p14:creationId xmlns:p14="http://schemas.microsoft.com/office/powerpoint/2010/main" val="570408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This is only used to post receipts if the asset matches the DD1348 exactly for NIIN, Condition Code, etc. With the due in report you can receive a partial quantity for (instance 1 of 5) however, you cannot receive material in excess of the shipped quantity.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You can enter your RIC, NIIN and click Go. Note the “POD Exists” field that indicates if the asset is shown as delivered to your facility. If this is blank it may indicate that the asset is still in transit. You can click on the “X” to view tracking and signature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 RCDN Exists indicator will populate when an RCDN is identified in CAV-RP. This may indicate a partial receipt and still needs further receipts posted to close SIT. When you click on the X indicator for RCDN Exists it will take you to the CAV-RP material history report for those RCDNs. There have been instances in which CAV-RP picks up the outgoing RCDN from the site and registers it as RCDN Exists. We have submitted a heat-ticket to address that instance HT#</a:t>
            </a:r>
            <a:r>
              <a:rPr lang="en-US" sz="1800" dirty="0">
                <a:effectLst/>
                <a:latin typeface="Aptos" panose="020B0004020202020204" pitchFamily="34" charset="0"/>
                <a:ea typeface="Aptos" panose="020B0004020202020204" pitchFamily="34" charset="0"/>
                <a:cs typeface="Times New Roman" panose="02020603050405020304" pitchFamily="18" charset="0"/>
              </a:rPr>
              <a:t>101098504.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can also click the Cog wheel and add columns such as serial number and tracking information as well as rearrange the report columns and export to Excel. </a:t>
            </a:r>
          </a:p>
          <a:p>
            <a:endParaRPr lang="en-US" dirty="0"/>
          </a:p>
          <a:p>
            <a:r>
              <a:rPr lang="en-US" dirty="0"/>
              <a:t>After you f</a:t>
            </a:r>
            <a:r>
              <a:rPr lang="en-US" baseline="0" dirty="0"/>
              <a:t>ind the record that matches your DD1348 and click on the Post GR icon.</a:t>
            </a:r>
          </a:p>
          <a:p>
            <a:endParaRPr lang="en-US" baseline="0" dirty="0"/>
          </a:p>
          <a:p>
            <a:r>
              <a:rPr lang="en-US" baseline="0" dirty="0"/>
              <a:t>Click the Mils Doc number line on the next screen.</a:t>
            </a:r>
          </a:p>
          <a:p>
            <a:endParaRPr lang="en-US" baseline="0" dirty="0"/>
          </a:p>
          <a:p>
            <a:r>
              <a:rPr lang="en-US" baseline="0" dirty="0"/>
              <a:t>Enter SN, location, and reference if needed. Also don’t forget to update the Action date to reflect physical date of delivery.</a:t>
            </a:r>
          </a:p>
        </p:txBody>
      </p:sp>
      <p:sp>
        <p:nvSpPr>
          <p:cNvPr id="4" name="Slide Number Placeholder 3"/>
          <p:cNvSpPr>
            <a:spLocks noGrp="1"/>
          </p:cNvSpPr>
          <p:nvPr>
            <p:ph type="sldNum" sz="quarter" idx="10"/>
          </p:nvPr>
        </p:nvSpPr>
        <p:spPr/>
        <p:txBody>
          <a:bodyPr/>
          <a:lstStyle/>
          <a:p>
            <a:fld id="{AADDFB29-B26B-4349-9535-47F3BAB6A096}" type="slidenum">
              <a:rPr lang="en-US" smtClean="0"/>
              <a:t>10</a:t>
            </a:fld>
            <a:endParaRPr lang="en-US" dirty="0"/>
          </a:p>
        </p:txBody>
      </p:sp>
    </p:spTree>
    <p:extLst>
      <p:ext uri="{BB962C8B-B14F-4D97-AF65-F5344CB8AC3E}">
        <p14:creationId xmlns:p14="http://schemas.microsoft.com/office/powerpoint/2010/main" val="2696823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Repair Goods receipt is used to receive material on a DD-1348 or if instructed by your CAV-RP analyst to receive on a “No Paperwork” document. Goods Receipt Reversal is used to reverse a receipt posted using Repair Goods Receipt. Reversing goods receipts that are greater than 30 days old will need to be approved by your CAV-RP analyst. The asset will remain in your active CAV-RP inventory until the reversal is approved. The CAV-RP analyst will automatically receive a notification for this approval. To expedite the reversal approval the repair vendor can reach out to their CAV-RP analyst with details on why they are posting a goods receipt reversal that is greater than 30 days old.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Procurement Goods Receipt when you are receiving newly procured material on a DD250.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Only use Inventory Gain when instructed by your CAV-RP Analyst.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inventory labels to update a serial number, reference number, and/or location of an asset. You can update serial numbers for assets in any condition code except for H condition and those that are shipped.</a:t>
            </a:r>
          </a:p>
        </p:txBody>
      </p:sp>
      <p:sp>
        <p:nvSpPr>
          <p:cNvPr id="4" name="Slide Number Placeholder 3"/>
          <p:cNvSpPr>
            <a:spLocks noGrp="1"/>
          </p:cNvSpPr>
          <p:nvPr>
            <p:ph type="sldNum" sz="quarter" idx="10"/>
          </p:nvPr>
        </p:nvSpPr>
        <p:spPr/>
        <p:txBody>
          <a:bodyPr/>
          <a:lstStyle/>
          <a:p>
            <a:fld id="{AADDFB29-B26B-4349-9535-47F3BAB6A096}" type="slidenum">
              <a:rPr lang="en-US" smtClean="0"/>
              <a:t>11</a:t>
            </a:fld>
            <a:endParaRPr lang="en-US" dirty="0"/>
          </a:p>
        </p:txBody>
      </p:sp>
    </p:spTree>
    <p:extLst>
      <p:ext uri="{BB962C8B-B14F-4D97-AF65-F5344CB8AC3E}">
        <p14:creationId xmlns:p14="http://schemas.microsoft.com/office/powerpoint/2010/main" val="3053983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002060"/>
                </a:solidFill>
              </a:rPr>
              <a:t>Most of the information </a:t>
            </a:r>
            <a:r>
              <a:rPr lang="en-US" sz="1200" i="1" u="sng" dirty="0">
                <a:solidFill>
                  <a:srgbClr val="002060"/>
                </a:solidFill>
              </a:rPr>
              <a:t>can</a:t>
            </a:r>
            <a:r>
              <a:rPr lang="en-US" sz="1200" dirty="0">
                <a:solidFill>
                  <a:srgbClr val="002060"/>
                </a:solidFill>
              </a:rPr>
              <a:t> come directly from the DD1348,</a:t>
            </a:r>
            <a:r>
              <a:rPr lang="en-US" sz="1200" baseline="0" dirty="0">
                <a:solidFill>
                  <a:srgbClr val="002060"/>
                </a:solidFill>
              </a:rPr>
              <a:t> however if there is any variance between the DD-1348 and the physical asset r</a:t>
            </a:r>
            <a:r>
              <a:rPr lang="en-US" sz="1200" dirty="0">
                <a:solidFill>
                  <a:srgbClr val="002060"/>
                </a:solidFill>
              </a:rPr>
              <a:t>eceive what</a:t>
            </a:r>
            <a:r>
              <a:rPr lang="en-US" sz="1200" baseline="0" dirty="0">
                <a:solidFill>
                  <a:srgbClr val="002060"/>
                </a:solidFill>
              </a:rPr>
              <a:t> is physically on the asset</a:t>
            </a:r>
            <a:r>
              <a:rPr lang="en-US" sz="1200" dirty="0">
                <a:solidFill>
                  <a:srgbClr val="002060"/>
                </a:solidFill>
              </a:rPr>
              <a:t>. </a:t>
            </a:r>
            <a:endParaRPr lang="en-US" dirty="0"/>
          </a:p>
          <a:p>
            <a:pPr marL="0" indent="0">
              <a:buFont typeface="Arial" panose="020B0604020202020204" pitchFamily="34" charset="0"/>
              <a:buNone/>
            </a:pPr>
            <a:r>
              <a:rPr lang="en-US" dirty="0"/>
              <a:t>To </a:t>
            </a:r>
            <a:r>
              <a:rPr lang="en-US" baseline="0" dirty="0"/>
              <a:t>receive the material using Goods Receipt Enter the information below and click Go:</a:t>
            </a:r>
          </a:p>
          <a:p>
            <a:pPr marL="0" indent="0">
              <a:buFont typeface="Arial" panose="020B0604020202020204" pitchFamily="34" charset="0"/>
              <a:buNone/>
            </a:pPr>
            <a:r>
              <a:rPr lang="en-US" baseline="0" dirty="0"/>
              <a:t>	-Enter in your RIC as the vendor RIC</a:t>
            </a:r>
          </a:p>
          <a:p>
            <a:pPr marL="0" indent="0">
              <a:buFont typeface="Arial" panose="020B0604020202020204" pitchFamily="34" charset="0"/>
              <a:buNone/>
            </a:pPr>
            <a:r>
              <a:rPr lang="en-US" baseline="0" dirty="0"/>
              <a:t>	-Material is the NIIN (Block 25 on the DD1348)</a:t>
            </a:r>
          </a:p>
          <a:p>
            <a:pPr marL="0" indent="0">
              <a:buFont typeface="Arial" panose="020B0604020202020204" pitchFamily="34" charset="0"/>
              <a:buNone/>
            </a:pPr>
            <a:r>
              <a:rPr lang="en-US" baseline="0" dirty="0"/>
              <a:t>	-MILSDOC is the document number (Block 24 on the DD1348)</a:t>
            </a:r>
          </a:p>
          <a:p>
            <a:pPr marL="0" indent="0">
              <a:buFont typeface="Arial" panose="020B0604020202020204" pitchFamily="34" charset="0"/>
              <a:buNone/>
            </a:pPr>
            <a:r>
              <a:rPr lang="en-US" baseline="0" dirty="0"/>
              <a:t>	-Condition Code (Block 71 on top of the DD1348)</a:t>
            </a:r>
          </a:p>
          <a:p>
            <a:pPr marL="0" indent="0">
              <a:buFont typeface="Arial" panose="020B0604020202020204" pitchFamily="34" charset="0"/>
              <a:buNone/>
            </a:pPr>
            <a:r>
              <a:rPr lang="en-US" baseline="0" dirty="0"/>
              <a:t>	-Quantity (Block 25-29 on top of the DD1348)</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You will notice there are a number of condition codes to choose from when receiving material. Assets are typically received in A, F, J, or L condition. If you feel you need to use one of the other condition codes please work with your CAV-RP analyst and the NAVSUP item manager (Planner) to ensure all parties are aligned on the situation regarding those assets. Do not receive assets in as M or G condition as these require a contract/CLIN to accompany the transaction.</a:t>
            </a:r>
            <a:endParaRPr lang="en-US" sz="1200" b="1" dirty="0"/>
          </a:p>
          <a:p>
            <a:pPr lvl="0"/>
            <a:r>
              <a:rPr lang="en-US" sz="1200" b="1" dirty="0"/>
              <a:t>Condition Code:</a:t>
            </a:r>
          </a:p>
          <a:p>
            <a:pPr lvl="0"/>
            <a:r>
              <a:rPr lang="en-US" sz="1200" b="1" dirty="0"/>
              <a:t>A </a:t>
            </a:r>
            <a:r>
              <a:rPr lang="en-US" sz="1200" dirty="0"/>
              <a:t>- Repair is completed and material is ready for issue without qualification</a:t>
            </a:r>
          </a:p>
          <a:p>
            <a:pPr lvl="0"/>
            <a:r>
              <a:rPr lang="en-US" sz="1200" b="1" dirty="0"/>
              <a:t>B</a:t>
            </a:r>
            <a:r>
              <a:rPr lang="en-US" sz="1200" dirty="0"/>
              <a:t> - Repair is completed and material is ready for issue with qualification</a:t>
            </a:r>
          </a:p>
          <a:p>
            <a:pPr lvl="0"/>
            <a:r>
              <a:rPr lang="en-US" sz="1200" b="1" dirty="0"/>
              <a:t>C </a:t>
            </a:r>
            <a:r>
              <a:rPr lang="en-US" sz="1200" dirty="0"/>
              <a:t>- Repair is completed and material is priority ready for issue</a:t>
            </a:r>
          </a:p>
          <a:p>
            <a:pPr lvl="0"/>
            <a:r>
              <a:rPr lang="en-US" sz="1200" b="1" dirty="0"/>
              <a:t>D - </a:t>
            </a:r>
            <a:r>
              <a:rPr lang="en-US" sz="1200" dirty="0"/>
              <a:t>Repair is completed and material requires test or modification</a:t>
            </a:r>
          </a:p>
          <a:p>
            <a:pPr lvl="0"/>
            <a:r>
              <a:rPr lang="en-US" sz="1200" b="1" dirty="0"/>
              <a:t>E </a:t>
            </a:r>
            <a:r>
              <a:rPr lang="en-US" sz="1200" dirty="0"/>
              <a:t>- Teardown and Evaluation </a:t>
            </a:r>
          </a:p>
          <a:p>
            <a:pPr lvl="0"/>
            <a:r>
              <a:rPr lang="en-US" sz="1200" b="1" dirty="0"/>
              <a:t>F</a:t>
            </a:r>
            <a:r>
              <a:rPr lang="en-US" sz="1200" dirty="0"/>
              <a:t> - Carcass is not currently being worked and is not ready for issue</a:t>
            </a:r>
          </a:p>
          <a:p>
            <a:pPr lvl="0"/>
            <a:r>
              <a:rPr lang="en-US" sz="1200" b="1" dirty="0"/>
              <a:t>H</a:t>
            </a:r>
            <a:r>
              <a:rPr lang="en-US" sz="1200" dirty="0"/>
              <a:t> - Carcass is beyond repair or beyond economic repair and will be scrapped</a:t>
            </a:r>
          </a:p>
          <a:p>
            <a:pPr lvl="0"/>
            <a:r>
              <a:rPr lang="en-US" sz="1200" b="1" dirty="0"/>
              <a:t>J</a:t>
            </a:r>
            <a:r>
              <a:rPr lang="en-US" sz="1200" dirty="0"/>
              <a:t> - Carcass is misidentified or misdirected </a:t>
            </a:r>
          </a:p>
          <a:p>
            <a:pPr lvl="0"/>
            <a:r>
              <a:rPr lang="en-US" sz="1200" b="1" dirty="0"/>
              <a:t>K</a:t>
            </a:r>
            <a:r>
              <a:rPr lang="en-US" sz="1200" dirty="0"/>
              <a:t> - Package Discrepancy</a:t>
            </a:r>
          </a:p>
          <a:p>
            <a:pPr lvl="0"/>
            <a:r>
              <a:rPr lang="en-US" sz="1200" b="1" dirty="0"/>
              <a:t>L</a:t>
            </a:r>
            <a:r>
              <a:rPr lang="en-US" sz="1200" dirty="0"/>
              <a:t> - Carcass is pending litigation or negotiation</a:t>
            </a:r>
          </a:p>
          <a:p>
            <a:pPr lvl="0"/>
            <a:r>
              <a:rPr lang="en-US" sz="1200" b="1" dirty="0"/>
              <a:t>P</a:t>
            </a:r>
            <a:r>
              <a:rPr lang="en-US" sz="1200" dirty="0"/>
              <a:t> - Carcass is beyond economic repair but contains some serviceable components/assemblies to be reclaimed</a:t>
            </a:r>
          </a:p>
          <a:p>
            <a:pPr lvl="0"/>
            <a:r>
              <a:rPr lang="en-US" sz="1200" b="1" dirty="0"/>
              <a:t>R</a:t>
            </a:r>
            <a:r>
              <a:rPr lang="en-US" sz="1200" dirty="0"/>
              <a:t> - Reclaimed/Req Class</a:t>
            </a:r>
          </a:p>
          <a:p>
            <a:pPr lvl="0"/>
            <a:r>
              <a:rPr lang="en-US" sz="1200" b="1" dirty="0"/>
              <a:t>S</a:t>
            </a:r>
            <a:r>
              <a:rPr lang="en-US" sz="1200" b="0" dirty="0"/>
              <a:t> – Unserviceable Scrap</a:t>
            </a:r>
            <a:endParaRPr lang="en-US" sz="1200" b="1" dirty="0"/>
          </a:p>
        </p:txBody>
      </p:sp>
      <p:sp>
        <p:nvSpPr>
          <p:cNvPr id="4" name="Slide Number Placeholder 3"/>
          <p:cNvSpPr>
            <a:spLocks noGrp="1"/>
          </p:cNvSpPr>
          <p:nvPr>
            <p:ph type="sldNum" sz="quarter" idx="10"/>
          </p:nvPr>
        </p:nvSpPr>
        <p:spPr/>
        <p:txBody>
          <a:bodyPr/>
          <a:lstStyle/>
          <a:p>
            <a:fld id="{AADDFB29-B26B-4349-9535-47F3BAB6A096}" type="slidenum">
              <a:rPr lang="en-US" smtClean="0"/>
              <a:t>12</a:t>
            </a:fld>
            <a:endParaRPr lang="en-US" dirty="0"/>
          </a:p>
        </p:txBody>
      </p:sp>
    </p:spTree>
    <p:extLst>
      <p:ext uri="{BB962C8B-B14F-4D97-AF65-F5344CB8AC3E}">
        <p14:creationId xmlns:p14="http://schemas.microsoft.com/office/powerpoint/2010/main" val="1539554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receive material</a:t>
            </a:r>
            <a:r>
              <a:rPr lang="en-US" baseline="0" dirty="0"/>
              <a:t> in M condition as it will not be matched to a specific contract and will need to be reversed.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notice there are a number of condition codes to choose from when receiving material. Assets are typically received in A, F, J. If you feel you need to use one of the other condition codes please work with your CAV-RP analyst and the NAVSUP item manager (Planner) to ensure all parties are aligned on the situation regarding those assets. Do not receive assets in as M or G condition as these require a contract/CLIN to accompany the transaction.</a:t>
            </a:r>
          </a:p>
          <a:p>
            <a:endParaRPr lang="en-US" baseline="0" dirty="0"/>
          </a:p>
          <a:p>
            <a:endParaRPr lang="en-US" baseline="0" dirty="0"/>
          </a:p>
          <a:p>
            <a:pPr lvl="0"/>
            <a:r>
              <a:rPr lang="en-US" sz="1200" b="1" dirty="0"/>
              <a:t>Condition Code:</a:t>
            </a:r>
          </a:p>
          <a:p>
            <a:pPr lvl="0"/>
            <a:r>
              <a:rPr lang="en-US" sz="1200" b="1" dirty="0"/>
              <a:t>A </a:t>
            </a:r>
            <a:r>
              <a:rPr lang="en-US" sz="1200" dirty="0"/>
              <a:t>- Repair is completed and material is ready for issue without qualification</a:t>
            </a:r>
          </a:p>
          <a:p>
            <a:pPr lvl="0"/>
            <a:r>
              <a:rPr lang="en-US" sz="1200" b="1" dirty="0"/>
              <a:t>B</a:t>
            </a:r>
            <a:r>
              <a:rPr lang="en-US" sz="1200" dirty="0"/>
              <a:t> - Repair is completed and material is ready for issue with qualification</a:t>
            </a:r>
          </a:p>
          <a:p>
            <a:pPr lvl="0"/>
            <a:r>
              <a:rPr lang="en-US" sz="1200" b="1" dirty="0"/>
              <a:t>C </a:t>
            </a:r>
            <a:r>
              <a:rPr lang="en-US" sz="1200" dirty="0"/>
              <a:t>- Repair is completed and material is priority ready for issue based on shelf-life</a:t>
            </a:r>
          </a:p>
          <a:p>
            <a:pPr lvl="0"/>
            <a:r>
              <a:rPr lang="en-US" sz="1200" b="1" dirty="0"/>
              <a:t>D - </a:t>
            </a:r>
            <a:r>
              <a:rPr lang="en-US" sz="1200" dirty="0"/>
              <a:t>Repair is completed and material requires test or modification</a:t>
            </a:r>
          </a:p>
          <a:p>
            <a:pPr lvl="0"/>
            <a:r>
              <a:rPr lang="en-US" sz="1200" b="1" dirty="0"/>
              <a:t>E </a:t>
            </a:r>
            <a:r>
              <a:rPr lang="en-US" sz="1200" dirty="0"/>
              <a:t>- Teardown and Evaluation </a:t>
            </a:r>
          </a:p>
          <a:p>
            <a:pPr lvl="0"/>
            <a:r>
              <a:rPr lang="en-US" sz="1200" b="1" dirty="0"/>
              <a:t>F</a:t>
            </a:r>
            <a:r>
              <a:rPr lang="en-US" sz="1200" dirty="0"/>
              <a:t> - Carcass is not currently being worked and is not ready for issue</a:t>
            </a:r>
          </a:p>
          <a:p>
            <a:pPr lvl="0"/>
            <a:r>
              <a:rPr lang="en-US" sz="1200" b="1" dirty="0"/>
              <a:t>H</a:t>
            </a:r>
            <a:r>
              <a:rPr lang="en-US" sz="1200" dirty="0"/>
              <a:t> - Carcass is beyond physical repair or beyond economic repair and will be scrapped</a:t>
            </a:r>
          </a:p>
          <a:p>
            <a:pPr lvl="0"/>
            <a:r>
              <a:rPr lang="en-US" sz="1200" b="1" dirty="0"/>
              <a:t>J</a:t>
            </a:r>
            <a:r>
              <a:rPr lang="en-US" sz="1200" dirty="0"/>
              <a:t> - Carcass is misidentified or misdirected </a:t>
            </a:r>
          </a:p>
          <a:p>
            <a:pPr lvl="0"/>
            <a:r>
              <a:rPr lang="en-US" sz="1200" b="1" dirty="0"/>
              <a:t>K</a:t>
            </a:r>
            <a:r>
              <a:rPr lang="en-US" sz="1200" dirty="0"/>
              <a:t> - Package Discrepancy- Suspended Returns awaiting condition code classification</a:t>
            </a:r>
          </a:p>
          <a:p>
            <a:pPr lvl="0"/>
            <a:r>
              <a:rPr lang="en-US" sz="1200" b="1" dirty="0"/>
              <a:t>L</a:t>
            </a:r>
            <a:r>
              <a:rPr lang="en-US" sz="1200" dirty="0"/>
              <a:t> - Carcass is pending litigation or negotiation</a:t>
            </a:r>
          </a:p>
          <a:p>
            <a:pPr lvl="0"/>
            <a:r>
              <a:rPr lang="en-US" sz="1200" b="1" dirty="0"/>
              <a:t>P</a:t>
            </a:r>
            <a:r>
              <a:rPr lang="en-US" sz="1200" dirty="0"/>
              <a:t> - Carcass is beyond economic repair but contains some serviceable components/assemblies to be reclaimed</a:t>
            </a:r>
          </a:p>
          <a:p>
            <a:pPr lvl="0"/>
            <a:r>
              <a:rPr lang="en-US" sz="1200" b="1" dirty="0"/>
              <a:t>R</a:t>
            </a:r>
            <a:r>
              <a:rPr lang="en-US" sz="1200" dirty="0"/>
              <a:t> - Reclaimed/Req Class</a:t>
            </a:r>
          </a:p>
          <a:p>
            <a:r>
              <a:rPr lang="en-US" b="1" dirty="0"/>
              <a:t>S</a:t>
            </a:r>
            <a:r>
              <a:rPr lang="en-US" dirty="0"/>
              <a:t>- Unserviceable Scrap- No stock will be recorded as on hand in Supply Condition Code S as Navy Activities will not use this code</a:t>
            </a:r>
          </a:p>
          <a:p>
            <a:endParaRPr lang="en-US" dirty="0"/>
          </a:p>
          <a:p>
            <a:r>
              <a:rPr lang="en-US" dirty="0"/>
              <a:t>Request submitted to add </a:t>
            </a:r>
            <a:r>
              <a:rPr lang="en-US" b="1" dirty="0"/>
              <a:t>Q</a:t>
            </a:r>
            <a:r>
              <a:rPr lang="en-US" dirty="0"/>
              <a:t> condition- Potential and confirmed product quality deficiency related materiel which is prohibited for use within DoD and prohibited for reutilization screening. Presentation will be updated once this condition code is added.</a:t>
            </a:r>
          </a:p>
        </p:txBody>
      </p:sp>
      <p:sp>
        <p:nvSpPr>
          <p:cNvPr id="4" name="Slide Number Placeholder 3"/>
          <p:cNvSpPr>
            <a:spLocks noGrp="1"/>
          </p:cNvSpPr>
          <p:nvPr>
            <p:ph type="sldNum" sz="quarter" idx="10"/>
          </p:nvPr>
        </p:nvSpPr>
        <p:spPr/>
        <p:txBody>
          <a:bodyPr/>
          <a:lstStyle/>
          <a:p>
            <a:fld id="{AADDFB29-B26B-4349-9535-47F3BAB6A096}" type="slidenum">
              <a:rPr lang="en-US" smtClean="0"/>
              <a:t>13</a:t>
            </a:fld>
            <a:endParaRPr lang="en-US" dirty="0"/>
          </a:p>
        </p:txBody>
      </p:sp>
    </p:spTree>
    <p:extLst>
      <p:ext uri="{BB962C8B-B14F-4D97-AF65-F5344CB8AC3E}">
        <p14:creationId xmlns:p14="http://schemas.microsoft.com/office/powerpoint/2010/main" val="629248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After you click go information you entered will match against the open SIT in NAVY ERP. If the information matches exactly you will see the record pull up with the current posting status. The posting status Open indicates no receipts have been posted against that record, Partial indicates some assets have been posted, but some are still needed, and Closed indicates all receipts have been posted for this SIT record. If the record is closed or any of the entered information doesn’t match exactly you will get a Confirmation message detailing the variance. The receipt can still be posted by clicking “OK.”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You can proceed with the receipt by clicking the document number.</a:t>
            </a:r>
          </a:p>
        </p:txBody>
      </p:sp>
      <p:sp>
        <p:nvSpPr>
          <p:cNvPr id="4" name="Slide Number Placeholder 3"/>
          <p:cNvSpPr>
            <a:spLocks noGrp="1"/>
          </p:cNvSpPr>
          <p:nvPr>
            <p:ph type="sldNum" sz="quarter" idx="10"/>
          </p:nvPr>
        </p:nvSpPr>
        <p:spPr/>
        <p:txBody>
          <a:bodyPr/>
          <a:lstStyle/>
          <a:p>
            <a:fld id="{AADDFB29-B26B-4349-9535-47F3BAB6A096}" type="slidenum">
              <a:rPr lang="en-US" smtClean="0"/>
              <a:t>14</a:t>
            </a:fld>
            <a:endParaRPr lang="en-US" dirty="0"/>
          </a:p>
        </p:txBody>
      </p:sp>
    </p:spTree>
    <p:extLst>
      <p:ext uri="{BB962C8B-B14F-4D97-AF65-F5344CB8AC3E}">
        <p14:creationId xmlns:p14="http://schemas.microsoft.com/office/powerpoint/2010/main" val="691404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Update Action Date to the date you physically received the material in order to ensure accurate repair turn-around time. Enter the serial number located on the physical asset. If you cannot locate the SN on the asset enter Unknown or UNK. If the asset is not serialized please enter Not Serialized or NS. </a:t>
            </a:r>
          </a:p>
          <a:p>
            <a:pPr>
              <a:defRPr/>
            </a:pPr>
            <a:endParaRPr lang="en-US" dirty="0"/>
          </a:p>
          <a:p>
            <a:pPr>
              <a:defRPr/>
            </a:pPr>
            <a:r>
              <a:rPr lang="en-US" dirty="0"/>
              <a:t>Optionally, you can enter the Location if the assets if you want to indicate where the assets will be stored, and Contractor Reference if you assign the assets their own reference number in your internal system.</a:t>
            </a:r>
          </a:p>
          <a:p>
            <a:pPr>
              <a:defRPr/>
            </a:pPr>
            <a:endParaRPr lang="en-US" dirty="0"/>
          </a:p>
          <a:p>
            <a:pPr>
              <a:defRPr/>
            </a:pPr>
            <a:r>
              <a:rPr lang="en-US" dirty="0">
                <a:cs typeface="Calibri"/>
              </a:rPr>
              <a:t>You can attach the signed DD1348 to the receipt using the Attach Document icon at the bottom of the screen. </a:t>
            </a:r>
          </a:p>
          <a:p>
            <a:pPr>
              <a:defRPr/>
            </a:pPr>
            <a:endParaRPr lang="en-US" dirty="0">
              <a:cs typeface="Calibri"/>
            </a:endParaRPr>
          </a:p>
          <a:p>
            <a:pPr>
              <a:defRPr/>
            </a:pPr>
            <a:r>
              <a:rPr lang="en-US" dirty="0">
                <a:cs typeface="Calibri"/>
              </a:rPr>
              <a:t>After you’ve entered that information click Post. You will receive a Success pop-up. You can choose to copy the RCDNs or print inventory labels from this pop-up.</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ADDFB29-B26B-4349-9535-47F3BAB6A096}" type="slidenum">
              <a:rPr lang="en-US" smtClean="0"/>
              <a:t>15</a:t>
            </a:fld>
            <a:endParaRPr lang="en-US" dirty="0"/>
          </a:p>
        </p:txBody>
      </p:sp>
    </p:spTree>
    <p:extLst>
      <p:ext uri="{BB962C8B-B14F-4D97-AF65-F5344CB8AC3E}">
        <p14:creationId xmlns:p14="http://schemas.microsoft.com/office/powerpoint/2010/main" val="492543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the only reversal screen in the presentation. All reversal transactions follow the same process of the initial posting it just posts a reversal. </a:t>
            </a:r>
          </a:p>
        </p:txBody>
      </p:sp>
      <p:sp>
        <p:nvSpPr>
          <p:cNvPr id="4" name="Slide Number Placeholder 3"/>
          <p:cNvSpPr>
            <a:spLocks noGrp="1"/>
          </p:cNvSpPr>
          <p:nvPr>
            <p:ph type="sldNum" sz="quarter" idx="5"/>
          </p:nvPr>
        </p:nvSpPr>
        <p:spPr/>
        <p:txBody>
          <a:bodyPr/>
          <a:lstStyle/>
          <a:p>
            <a:fld id="{AADDFB29-B26B-4349-9535-47F3BAB6A096}" type="slidenum">
              <a:rPr lang="en-US" smtClean="0"/>
              <a:t>16</a:t>
            </a:fld>
            <a:endParaRPr lang="en-US" dirty="0"/>
          </a:p>
        </p:txBody>
      </p:sp>
    </p:spTree>
    <p:extLst>
      <p:ext uri="{BB962C8B-B14F-4D97-AF65-F5344CB8AC3E}">
        <p14:creationId xmlns:p14="http://schemas.microsoft.com/office/powerpoint/2010/main" val="888003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Times New Roman" panose="02020603050405020304" pitchFamily="18" charset="0"/>
              </a:rPr>
              <a:t>PER CAV SOW FY25</a:t>
            </a:r>
          </a:p>
          <a:p>
            <a:r>
              <a:rPr lang="en-US" sz="1800" b="0" i="0" u="none" strike="noStrike" baseline="0" dirty="0">
                <a:solidFill>
                  <a:srgbClr val="000000"/>
                </a:solidFill>
                <a:latin typeface="Times New Roman" panose="02020603050405020304" pitchFamily="18" charset="0"/>
              </a:rPr>
              <a:t>Whenever a NIIN, condition code, and/or quantity discrepancy exists, the Contractor will complete and submit an SDR to the originator of the shipment within five (5) business days after the discrepant shipment is received, via PDREP. </a:t>
            </a:r>
          </a:p>
          <a:p>
            <a:endParaRPr lang="en-US" dirty="0"/>
          </a:p>
        </p:txBody>
      </p:sp>
      <p:sp>
        <p:nvSpPr>
          <p:cNvPr id="4" name="Slide Number Placeholder 3"/>
          <p:cNvSpPr>
            <a:spLocks noGrp="1"/>
          </p:cNvSpPr>
          <p:nvPr>
            <p:ph type="sldNum" sz="quarter" idx="5"/>
          </p:nvPr>
        </p:nvSpPr>
        <p:spPr/>
        <p:txBody>
          <a:bodyPr/>
          <a:lstStyle/>
          <a:p>
            <a:fld id="{AADDFB29-B26B-4349-9535-47F3BAB6A096}" type="slidenum">
              <a:rPr lang="en-US" smtClean="0"/>
              <a:t>17</a:t>
            </a:fld>
            <a:endParaRPr lang="en-US" dirty="0"/>
          </a:p>
        </p:txBody>
      </p:sp>
    </p:spTree>
    <p:extLst>
      <p:ext uri="{BB962C8B-B14F-4D97-AF65-F5344CB8AC3E}">
        <p14:creationId xmlns:p14="http://schemas.microsoft.com/office/powerpoint/2010/main" val="36995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the search criteria marked with the red asterisk and hit Go</a:t>
            </a:r>
          </a:p>
          <a:p>
            <a:r>
              <a:rPr lang="en-US" dirty="0"/>
              <a:t>It will match against open procurement contracts. You would click on the CLIN/SLIN line that you want to receive against. </a:t>
            </a:r>
          </a:p>
          <a:p>
            <a:r>
              <a:rPr lang="en-US" dirty="0"/>
              <a:t>If your site is a PBL and has no open  orders for procurement you will get the Confirmation pop-up to manually enter the receipt.</a:t>
            </a:r>
          </a:p>
          <a:p>
            <a:r>
              <a:rPr lang="en-US" dirty="0"/>
              <a:t>If you’re not a PBL and your contract information does not populate please reach out to your CAV-RP analyst for assistance.</a:t>
            </a:r>
          </a:p>
          <a:p>
            <a:endParaRPr lang="en-US" dirty="0"/>
          </a:p>
        </p:txBody>
      </p:sp>
      <p:sp>
        <p:nvSpPr>
          <p:cNvPr id="4" name="Slide Number Placeholder 3"/>
          <p:cNvSpPr>
            <a:spLocks noGrp="1"/>
          </p:cNvSpPr>
          <p:nvPr>
            <p:ph type="sldNum" sz="quarter" idx="10"/>
          </p:nvPr>
        </p:nvSpPr>
        <p:spPr/>
        <p:txBody>
          <a:bodyPr/>
          <a:lstStyle/>
          <a:p>
            <a:fld id="{AADDFB29-B26B-4349-9535-47F3BAB6A096}" type="slidenum">
              <a:rPr lang="en-US" smtClean="0"/>
              <a:t>18</a:t>
            </a:fld>
            <a:endParaRPr lang="en-US" dirty="0"/>
          </a:p>
        </p:txBody>
      </p:sp>
    </p:spTree>
    <p:extLst>
      <p:ext uri="{BB962C8B-B14F-4D97-AF65-F5344CB8AC3E}">
        <p14:creationId xmlns:p14="http://schemas.microsoft.com/office/powerpoint/2010/main" val="2643426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the top section, enter in the contract Number, CLIN, SLIN. Though not a mandatory field, the DD250 Number and DD250 Date are very important for the NAVSUP team to match the payment to the DD250 receipt.</a:t>
            </a:r>
          </a:p>
          <a:p>
            <a:r>
              <a:rPr lang="en-US" sz="1200" dirty="0"/>
              <a:t>In the bottom section you will enter the Serial Number, location, and reference (if applicable). If the asset is not serialized you would enter “Not Serialized” in that field.</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 site is a PBL and has open order for procurement other than the PBL contract, but you need to receive the specific assets against the PBL contract you see an icon appear that states PBL Manual Override which will allow you to proceed with the manual procurement entry.</a:t>
            </a:r>
          </a:p>
          <a:p>
            <a:endParaRPr lang="en-US" sz="1200" dirty="0"/>
          </a:p>
          <a:p>
            <a:endParaRPr lang="en-US" sz="1200" dirty="0"/>
          </a:p>
          <a:p>
            <a:r>
              <a:rPr lang="en-US" sz="1200" dirty="0"/>
              <a:t>You can again attach documents at the bottom before clicking Post to process the transaction. </a:t>
            </a:r>
          </a:p>
        </p:txBody>
      </p:sp>
      <p:sp>
        <p:nvSpPr>
          <p:cNvPr id="4" name="Slide Number Placeholder 3"/>
          <p:cNvSpPr>
            <a:spLocks noGrp="1"/>
          </p:cNvSpPr>
          <p:nvPr>
            <p:ph type="sldNum" sz="quarter" idx="5"/>
          </p:nvPr>
        </p:nvSpPr>
        <p:spPr/>
        <p:txBody>
          <a:bodyPr/>
          <a:lstStyle/>
          <a:p>
            <a:fld id="{AADDFB29-B26B-4349-9535-47F3BAB6A096}" type="slidenum">
              <a:rPr lang="en-US" smtClean="0"/>
              <a:t>19</a:t>
            </a:fld>
            <a:endParaRPr lang="en-US" dirty="0"/>
          </a:p>
        </p:txBody>
      </p:sp>
    </p:spTree>
    <p:extLst>
      <p:ext uri="{BB962C8B-B14F-4D97-AF65-F5344CB8AC3E}">
        <p14:creationId xmlns:p14="http://schemas.microsoft.com/office/powerpoint/2010/main" val="1351669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RIC three </a:t>
            </a:r>
            <a:r>
              <a:rPr lang="en-US" b="1" dirty="0"/>
              <a:t>character</a:t>
            </a:r>
            <a:r>
              <a:rPr lang="en-US" dirty="0"/>
              <a:t> identifier for your site, </a:t>
            </a:r>
            <a:r>
              <a:rPr lang="en-US" dirty="0" err="1"/>
              <a:t>eg</a:t>
            </a:r>
            <a:r>
              <a:rPr lang="en-US" dirty="0"/>
              <a:t> Q12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DoDAAC</a:t>
            </a:r>
            <a:r>
              <a:rPr lang="en-US" dirty="0"/>
              <a:t> 6 </a:t>
            </a:r>
            <a:r>
              <a:rPr lang="en-US" b="1" dirty="0"/>
              <a:t>character</a:t>
            </a:r>
            <a:r>
              <a:rPr lang="en-US" dirty="0"/>
              <a:t> identifier for your 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CAV SOW has been updated to encompass CAV-RP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ADDFB29-B26B-4349-9535-47F3BAB6A096}" type="slidenum">
              <a:rPr lang="en-US" smtClean="0"/>
              <a:t>2</a:t>
            </a:fld>
            <a:endParaRPr lang="en-US" dirty="0"/>
          </a:p>
        </p:txBody>
      </p:sp>
    </p:spTree>
    <p:extLst>
      <p:ext uri="{BB962C8B-B14F-4D97-AF65-F5344CB8AC3E}">
        <p14:creationId xmlns:p14="http://schemas.microsoft.com/office/powerpoint/2010/main" val="305532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Inventory Label has taken the place of the MMD from CAV.</a:t>
            </a:r>
          </a:p>
          <a:p>
            <a:r>
              <a:rPr lang="en-US" dirty="0"/>
              <a:t>Use inventory labels to update the Location, Serial Number, and Contractor reference number for any unshipped/non scrap items. </a:t>
            </a:r>
          </a:p>
          <a:p>
            <a:endParaRPr lang="en-US" dirty="0"/>
          </a:p>
          <a:p>
            <a:r>
              <a:rPr lang="en-US" dirty="0"/>
              <a:t>Enter the search criteria marked with the red asterisk and hit Go.</a:t>
            </a:r>
          </a:p>
          <a:p>
            <a:r>
              <a:rPr lang="en-US" dirty="0"/>
              <a:t>Click the record you would like to print or update.</a:t>
            </a:r>
          </a:p>
          <a:p>
            <a:endParaRPr lang="en-US" dirty="0"/>
          </a:p>
          <a:p>
            <a:r>
              <a:rPr lang="en-US" dirty="0"/>
              <a:t>We recommend updating serial numbers in inventory labels as opposed to updating them during induction or completion. If you update the serial number during induction or completion and later reverse those transactions the serial number change will be reversed as well.</a:t>
            </a:r>
          </a:p>
          <a:p>
            <a:endParaRPr lang="en-US" dirty="0"/>
          </a:p>
          <a:p>
            <a:r>
              <a:rPr lang="en-US" dirty="0">
                <a:cs typeface="Calibri"/>
              </a:rPr>
              <a:t>Currently you can only print one label at a time. We have submitted a heat ticket requesting a change to allow multiple labels to be printed at the same time. We will notify you once that goes into effect.</a:t>
            </a:r>
          </a:p>
        </p:txBody>
      </p:sp>
      <p:sp>
        <p:nvSpPr>
          <p:cNvPr id="4" name="Slide Number Placeholder 3"/>
          <p:cNvSpPr>
            <a:spLocks noGrp="1"/>
          </p:cNvSpPr>
          <p:nvPr>
            <p:ph type="sldNum" sz="quarter" idx="5"/>
          </p:nvPr>
        </p:nvSpPr>
        <p:spPr/>
        <p:txBody>
          <a:bodyPr/>
          <a:lstStyle/>
          <a:p>
            <a:fld id="{AADDFB29-B26B-4349-9535-47F3BAB6A096}" type="slidenum">
              <a:rPr lang="en-US" smtClean="0"/>
              <a:t>20</a:t>
            </a:fld>
            <a:endParaRPr lang="en-US" dirty="0"/>
          </a:p>
        </p:txBody>
      </p:sp>
    </p:spTree>
    <p:extLst>
      <p:ext uri="{BB962C8B-B14F-4D97-AF65-F5344CB8AC3E}">
        <p14:creationId xmlns:p14="http://schemas.microsoft.com/office/powerpoint/2010/main" val="1453128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DDFB29-B26B-4349-9535-47F3BAB6A096}" type="slidenum">
              <a:rPr lang="en-US" smtClean="0"/>
              <a:t>21</a:t>
            </a:fld>
            <a:endParaRPr lang="en-US" dirty="0"/>
          </a:p>
        </p:txBody>
      </p:sp>
    </p:spTree>
    <p:extLst>
      <p:ext uri="{BB962C8B-B14F-4D97-AF65-F5344CB8AC3E}">
        <p14:creationId xmlns:p14="http://schemas.microsoft.com/office/powerpoint/2010/main" val="2649020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RP Status Tracking tiles are used to induct assets into repair, complete assets after repair, scrap assets, post a loss, and transfer assets to a different condition code.</a:t>
            </a:r>
          </a:p>
        </p:txBody>
      </p:sp>
      <p:sp>
        <p:nvSpPr>
          <p:cNvPr id="4" name="Slide Number Placeholder 3"/>
          <p:cNvSpPr>
            <a:spLocks noGrp="1"/>
          </p:cNvSpPr>
          <p:nvPr>
            <p:ph type="sldNum" sz="quarter" idx="10"/>
          </p:nvPr>
        </p:nvSpPr>
        <p:spPr/>
        <p:txBody>
          <a:bodyPr/>
          <a:lstStyle/>
          <a:p>
            <a:fld id="{AADDFB29-B26B-4349-9535-47F3BAB6A096}" type="slidenum">
              <a:rPr lang="en-US" smtClean="0"/>
              <a:t>22</a:t>
            </a:fld>
            <a:endParaRPr lang="en-US" dirty="0"/>
          </a:p>
        </p:txBody>
      </p:sp>
    </p:spTree>
    <p:extLst>
      <p:ext uri="{BB962C8B-B14F-4D97-AF65-F5344CB8AC3E}">
        <p14:creationId xmlns:p14="http://schemas.microsoft.com/office/powerpoint/2010/main" val="3239619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RST Induction is used to move an asset into repair on a contract. The condition code for these assets will change from F condition into M condition. </a:t>
            </a:r>
          </a:p>
          <a:p>
            <a:endParaRPr lang="en-US" dirty="0"/>
          </a:p>
          <a:p>
            <a:pPr marL="171450" indent="-171450">
              <a:buFont typeface="Arial" panose="020B0604020202020204" pitchFamily="34" charset="0"/>
              <a:buChar char="•"/>
            </a:pPr>
            <a:r>
              <a:rPr lang="en-US" dirty="0"/>
              <a:t>Enter your RIC </a:t>
            </a:r>
          </a:p>
          <a:p>
            <a:pPr marL="171450" indent="-171450">
              <a:buFont typeface="Arial" panose="020B0604020202020204" pitchFamily="34" charset="0"/>
              <a:buChar char="•"/>
            </a:pPr>
            <a:r>
              <a:rPr lang="en-US" dirty="0"/>
              <a:t>If inducting a single asset enter an RCDN or partial RCDN (wildcard)</a:t>
            </a:r>
          </a:p>
          <a:p>
            <a:pPr marL="171450" indent="-171450">
              <a:buFont typeface="Arial" panose="020B0604020202020204" pitchFamily="34" charset="0"/>
              <a:buChar char="•"/>
            </a:pPr>
            <a:r>
              <a:rPr lang="en-US" dirty="0"/>
              <a:t>If searching for a wildcard serial number you’ll need to enter the material(NIIN) and condition code.</a:t>
            </a:r>
          </a:p>
          <a:p>
            <a:pPr marL="171450" indent="-171450">
              <a:buFont typeface="Arial" panose="020B0604020202020204" pitchFamily="34" charset="0"/>
              <a:buChar char="•"/>
            </a:pPr>
            <a:r>
              <a:rPr lang="en-US" dirty="0"/>
              <a:t>If inducting multiple assets you can enter the NIIN and condition code and hit Go</a:t>
            </a:r>
          </a:p>
          <a:p>
            <a:pPr marL="171450" indent="-171450">
              <a:buFont typeface="Arial" panose="020B0604020202020204" pitchFamily="34" charset="0"/>
              <a:buChar char="•"/>
            </a:pPr>
            <a:r>
              <a:rPr lang="en-US" dirty="0"/>
              <a:t>Select the asset(s) you want to induct and hit Process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will bring you to the next page where it states “No Data Found.” You need to enter the contract/PIIN information, and SPIIN/CLIN/SLIN if you want, and hit Go</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should pull up the contract and CLIN and SLINs that are open for that NIIN. Note the quantity column shows the remaining open quantity for that SLIN.</a:t>
            </a:r>
          </a:p>
          <a:p>
            <a:pPr marL="171450" indent="-171450">
              <a:buFont typeface="Arial" panose="020B0604020202020204" pitchFamily="34" charset="0"/>
              <a:buChar char="•"/>
            </a:pPr>
            <a:r>
              <a:rPr lang="en-US" dirty="0"/>
              <a:t>You can select multiple CLINs to induct against as long as the number of assets selected doesn’t exceed the total contracted quantity.</a:t>
            </a:r>
          </a:p>
          <a:p>
            <a:pPr marL="171450" indent="-171450">
              <a:buFont typeface="Arial" panose="020B0604020202020204" pitchFamily="34" charset="0"/>
              <a:buChar char="•"/>
            </a:pPr>
            <a:r>
              <a:rPr lang="en-US" dirty="0"/>
              <a:t>If you exceed this quantity, you will get an “incorrect selected data” pop up.</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ADDFB29-B26B-4349-9535-47F3BAB6A096}" type="slidenum">
              <a:rPr lang="en-US" smtClean="0"/>
              <a:t>23</a:t>
            </a:fld>
            <a:endParaRPr lang="en-US" dirty="0"/>
          </a:p>
        </p:txBody>
      </p:sp>
    </p:spTree>
    <p:extLst>
      <p:ext uri="{BB962C8B-B14F-4D97-AF65-F5344CB8AC3E}">
        <p14:creationId xmlns:p14="http://schemas.microsoft.com/office/powerpoint/2010/main" val="4258042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Assign each RCDN to the proper SLIN if you chose multiple, then click Process.</a:t>
            </a:r>
          </a:p>
          <a:p>
            <a:pPr marL="171450" indent="-171450">
              <a:buFont typeface="Arial" panose="020B0604020202020204" pitchFamily="34" charset="0"/>
              <a:buChar char="•"/>
            </a:pPr>
            <a:r>
              <a:rPr lang="en-US" dirty="0">
                <a:cs typeface="Calibri"/>
              </a:rPr>
              <a:t>You can enter notes or attachments to each inducted asset here. </a:t>
            </a:r>
            <a:endParaRPr lang="en-US" dirty="0"/>
          </a:p>
          <a:p>
            <a:pPr marL="171450" indent="-171450">
              <a:buFont typeface="Arial" panose="020B0604020202020204" pitchFamily="34" charset="0"/>
              <a:buChar char="•"/>
            </a:pPr>
            <a:r>
              <a:rPr lang="en-US" dirty="0"/>
              <a:t>As you scroll to the right, you can update the serial number, location, contractor reference number, Action Date, and the estimated completion date. </a:t>
            </a:r>
          </a:p>
          <a:p>
            <a:pPr marL="171450" indent="-171450">
              <a:buFont typeface="Arial" panose="020B0604020202020204" pitchFamily="34" charset="0"/>
              <a:buChar char="•"/>
            </a:pPr>
            <a:r>
              <a:rPr lang="en-US" dirty="0"/>
              <a:t>The Action Date should be updated to reflect the date  when the asset physically went into work. Remember, if you update a serial number at this stage and later need to reverse the induction it will revert to the previous serial number. </a:t>
            </a:r>
          </a:p>
          <a:p>
            <a:pPr marL="171450" indent="-171450">
              <a:buFont typeface="Arial" panose="020B0604020202020204" pitchFamily="34" charset="0"/>
              <a:buChar char="•"/>
            </a:pPr>
            <a:r>
              <a:rPr lang="en-US" dirty="0"/>
              <a:t>Click the Validate button down bottom, then click Post.</a:t>
            </a:r>
          </a:p>
          <a:p>
            <a:pPr marL="628650" lvl="1" indent="-171450">
              <a:buFont typeface="Arial" panose="020B0604020202020204" pitchFamily="34" charset="0"/>
              <a:buChar char="•"/>
            </a:pPr>
            <a:r>
              <a:rPr lang="en-US" dirty="0"/>
              <a:t>If the Action date is prior to the date the asset was received in CAV-RP you’ll get an error when you click Validate. The action date must be equal to or greater than the receipt action date. </a:t>
            </a:r>
          </a:p>
        </p:txBody>
      </p:sp>
      <p:sp>
        <p:nvSpPr>
          <p:cNvPr id="4" name="Slide Number Placeholder 3"/>
          <p:cNvSpPr>
            <a:spLocks noGrp="1"/>
          </p:cNvSpPr>
          <p:nvPr>
            <p:ph type="sldNum" sz="quarter" idx="5"/>
          </p:nvPr>
        </p:nvSpPr>
        <p:spPr/>
        <p:txBody>
          <a:bodyPr/>
          <a:lstStyle/>
          <a:p>
            <a:fld id="{AADDFB29-B26B-4349-9535-47F3BAB6A096}" type="slidenum">
              <a:rPr lang="en-US" smtClean="0"/>
              <a:t>24</a:t>
            </a:fld>
            <a:endParaRPr lang="en-US" dirty="0"/>
          </a:p>
        </p:txBody>
      </p:sp>
    </p:spTree>
    <p:extLst>
      <p:ext uri="{BB962C8B-B14F-4D97-AF65-F5344CB8AC3E}">
        <p14:creationId xmlns:p14="http://schemas.microsoft.com/office/powerpoint/2010/main" val="2676598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cs typeface="Calibri"/>
              </a:rPr>
              <a:t>When inducting an asset for repair for Warranty or PQDR enter the contract number the asset was last repaired on, and WARR or PQDR as the CLIN and click Go.</a:t>
            </a:r>
          </a:p>
          <a:p>
            <a:pPr marL="171450" indent="-171450">
              <a:buFont typeface="Arial" panose="020B0604020202020204" pitchFamily="34" charset="0"/>
              <a:buChar char="•"/>
            </a:pPr>
            <a:r>
              <a:rPr lang="en-US" dirty="0">
                <a:cs typeface="Calibri"/>
              </a:rPr>
              <a:t>Check the checkbox next to the contract and click process.</a:t>
            </a:r>
          </a:p>
          <a:p>
            <a:pPr marL="171450" indent="-171450">
              <a:buFont typeface="Arial" panose="020B0604020202020204" pitchFamily="34" charset="0"/>
              <a:buChar char="•"/>
            </a:pPr>
            <a:r>
              <a:rPr lang="en-US" dirty="0">
                <a:cs typeface="Calibri"/>
              </a:rPr>
              <a:t>This will bring you to the induction screen shown previously.</a:t>
            </a:r>
          </a:p>
          <a:p>
            <a:pPr marL="171450" indent="-171450">
              <a:buFont typeface="Arial" panose="020B0604020202020204" pitchFamily="34" charset="0"/>
              <a:buChar char="•"/>
            </a:pPr>
            <a:r>
              <a:rPr lang="en-US" dirty="0">
                <a:cs typeface="Calibri"/>
              </a:rPr>
              <a:t>You can enter notes or attachments to each inducted asset here. </a:t>
            </a:r>
            <a:endParaRPr lang="en-US" dirty="0"/>
          </a:p>
          <a:p>
            <a:pPr marL="171450" indent="-171450">
              <a:buFont typeface="Arial" panose="020B0604020202020204" pitchFamily="34" charset="0"/>
              <a:buChar char="•"/>
            </a:pPr>
            <a:r>
              <a:rPr lang="en-US" dirty="0"/>
              <a:t>As you scroll to the right, you can update the serial number, location, contractor reference number, Action Date, and the estimated completion date.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Click the Validate button down bottom, then click Post.</a:t>
            </a:r>
          </a:p>
        </p:txBody>
      </p:sp>
      <p:sp>
        <p:nvSpPr>
          <p:cNvPr id="4" name="Slide Number Placeholder 3"/>
          <p:cNvSpPr>
            <a:spLocks noGrp="1"/>
          </p:cNvSpPr>
          <p:nvPr>
            <p:ph type="sldNum" sz="quarter" idx="5"/>
          </p:nvPr>
        </p:nvSpPr>
        <p:spPr/>
        <p:txBody>
          <a:bodyPr/>
          <a:lstStyle/>
          <a:p>
            <a:fld id="{AADDFB29-B26B-4349-9535-47F3BAB6A096}" type="slidenum">
              <a:rPr lang="en-US" smtClean="0"/>
              <a:t>25</a:t>
            </a:fld>
            <a:endParaRPr lang="en-US" dirty="0"/>
          </a:p>
        </p:txBody>
      </p:sp>
    </p:spTree>
    <p:extLst>
      <p:ext uri="{BB962C8B-B14F-4D97-AF65-F5344CB8AC3E}">
        <p14:creationId xmlns:p14="http://schemas.microsoft.com/office/powerpoint/2010/main" val="387762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Contract/PIIN is the contract or order number- 13 characters usually starting with N00383 or N00104</a:t>
            </a:r>
          </a:p>
          <a:p>
            <a:r>
              <a:rPr lang="en-US" dirty="0"/>
              <a:t>CLIN is a 4 digit number, for example 0001, 0002, 0003, etc.</a:t>
            </a:r>
            <a:endParaRPr lang="en-US" dirty="0">
              <a:cs typeface="Calibri"/>
            </a:endParaRPr>
          </a:p>
          <a:p>
            <a:r>
              <a:rPr lang="en-US" dirty="0"/>
              <a:t>SLIN- two letters, for example AA, AB, AC, etc. </a:t>
            </a:r>
          </a:p>
          <a:p>
            <a:endParaRPr lang="en-US" dirty="0"/>
          </a:p>
          <a:p>
            <a:pPr marL="171450" indent="-171450">
              <a:buFont typeface="Arial" panose="020B0604020202020204" pitchFamily="34" charset="0"/>
              <a:buChar char="•"/>
            </a:pPr>
            <a:r>
              <a:rPr lang="en-US" dirty="0"/>
              <a:t>To complete an asset that has been repaired enter the search criteria at the top of the page. If you want to induct multiple assets at the same time you would enter the material (NIIN) and condition code, then click Go.</a:t>
            </a:r>
          </a:p>
          <a:p>
            <a:pPr marL="171450" indent="-171450">
              <a:buFont typeface="Arial" panose="020B0604020202020204" pitchFamily="34" charset="0"/>
              <a:buChar char="•"/>
            </a:pPr>
            <a:r>
              <a:rPr lang="en-US" dirty="0"/>
              <a:t>You can select multiple assets to complete at the same time, however they need to be the same NIIN, contract, and CLIN. After selecting the assets to complete click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are completing one asset you can update the SLIN at this stage, however If completing multiple assets you wont be able to change the SLIN.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are trying to complete on a different SLIN and it isn’t showing in the “select contract” dropdown, check to make sure the CLIN/SLIN isn’t fully inducted. If there was a mod to add or increase the number of repairs to a SLIN ensure it has been updated in NAVY ERP.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Event drop down indicates which RFI condition code the asset will be. This will most often be Completion-A. If you feel another completion condition code should be used you should consult with the NAVSUP item manager/Planner and CAV-RP analyst/supervisor to ensure the asset(s) are being reported accurately.</a:t>
            </a:r>
          </a:p>
          <a:p>
            <a:pPr marL="171450" indent="-171450">
              <a:buFont typeface="Arial" panose="020B0604020202020204" pitchFamily="34" charset="0"/>
              <a:buChar char="•"/>
            </a:pPr>
            <a:r>
              <a:rPr lang="en-US" dirty="0"/>
              <a:t>You can update the serial number, location, reference number, DD250 No., Action Date, and upgrade NIIN. If upgrading to a new NIIN, that new NIIN should show in the Received Material box. If it does not show the upgrade NIIN, ensure the contract is set up as shown on the next slide. </a:t>
            </a:r>
            <a:r>
              <a:rPr lang="en-US"/>
              <a:t>If the contract needs to be updated please reach out to your contracting officer and CAV-RP analyst for assistance. </a:t>
            </a:r>
          </a:p>
          <a:p>
            <a:pPr marL="171450" indent="-171450">
              <a:buFont typeface="Arial" panose="020B0604020202020204" pitchFamily="34" charset="0"/>
              <a:buChar char="•"/>
            </a:pPr>
            <a:r>
              <a:rPr lang="en-US"/>
              <a:t>Click </a:t>
            </a:r>
            <a:r>
              <a:rPr lang="en-US" dirty="0"/>
              <a:t>Validate then Post.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ADDFB29-B26B-4349-9535-47F3BAB6A096}" type="slidenum">
              <a:rPr lang="en-US" smtClean="0"/>
              <a:t>26</a:t>
            </a:fld>
            <a:endParaRPr lang="en-US" dirty="0"/>
          </a:p>
        </p:txBody>
      </p:sp>
    </p:spTree>
    <p:extLst>
      <p:ext uri="{BB962C8B-B14F-4D97-AF65-F5344CB8AC3E}">
        <p14:creationId xmlns:p14="http://schemas.microsoft.com/office/powerpoint/2010/main" val="1823539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contract isn’t set up as shown above and you need to do an upgrade reach out to your NAVSUP Contracting specialist for assistance. </a:t>
            </a:r>
          </a:p>
        </p:txBody>
      </p:sp>
      <p:sp>
        <p:nvSpPr>
          <p:cNvPr id="4" name="Slide Number Placeholder 3"/>
          <p:cNvSpPr>
            <a:spLocks noGrp="1"/>
          </p:cNvSpPr>
          <p:nvPr>
            <p:ph type="sldNum" sz="quarter" idx="5"/>
          </p:nvPr>
        </p:nvSpPr>
        <p:spPr/>
        <p:txBody>
          <a:bodyPr/>
          <a:lstStyle/>
          <a:p>
            <a:fld id="{AADDFB29-B26B-4349-9535-47F3BAB6A096}" type="slidenum">
              <a:rPr lang="en-US" smtClean="0"/>
              <a:t>27</a:t>
            </a:fld>
            <a:endParaRPr lang="en-US" dirty="0"/>
          </a:p>
        </p:txBody>
      </p:sp>
    </p:spTree>
    <p:extLst>
      <p:ext uri="{BB962C8B-B14F-4D97-AF65-F5344CB8AC3E}">
        <p14:creationId xmlns:p14="http://schemas.microsoft.com/office/powerpoint/2010/main" val="3463478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RST Scrap moves the assets into H condition. This can be done from both F and M condition.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You wont be able to update the serial number during the scrap transaction so make sure you do that using the Inventory Labels tile prior to processing the scrap.</a:t>
            </a:r>
            <a:endParaRPr lang="en-US" sz="1200" dirty="0"/>
          </a:p>
          <a:p>
            <a:pPr marL="285750" indent="-285750">
              <a:buFont typeface="Arial" panose="020B0604020202020204" pitchFamily="34" charset="0"/>
              <a:buChar char="•"/>
            </a:pPr>
            <a:r>
              <a:rPr lang="en-US" sz="1200" dirty="0"/>
              <a:t>Enter search criteria for the asset you want to scrap and click Go.</a:t>
            </a:r>
          </a:p>
          <a:p>
            <a:pPr marL="285750" indent="-285750">
              <a:buFont typeface="Arial" panose="020B0604020202020204" pitchFamily="34" charset="0"/>
              <a:buChar char="•"/>
            </a:pPr>
            <a:r>
              <a:rPr lang="en-US" sz="1200" dirty="0"/>
              <a:t>Use the checkbox next to the RCDN line to select your assets and click Process.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You wont be able to change any of the information on the scrapped assets here, but you can add attachments or notes </a:t>
            </a:r>
            <a:r>
              <a:rPr lang="en-US" dirty="0"/>
              <a:t>to help assist in retrieving KSDs in the future.</a:t>
            </a:r>
          </a:p>
          <a:p>
            <a:pPr marL="171450" indent="-171450">
              <a:buFont typeface="Arial" panose="020B0604020202020204" pitchFamily="34" charset="0"/>
              <a:buChar char="•"/>
            </a:pPr>
            <a:r>
              <a:rPr lang="en-US" sz="1200" dirty="0"/>
              <a:t>   Click Validate then Post in the bottom right corner of the screen.</a:t>
            </a:r>
          </a:p>
          <a:p>
            <a:pPr marL="171450" indent="-171450">
              <a:buFont typeface="Arial" panose="020B0604020202020204" pitchFamily="34" charset="0"/>
              <a:buChar char="•"/>
            </a:pPr>
            <a:endParaRPr lang="en-US" sz="1200" dirty="0"/>
          </a:p>
          <a:p>
            <a:endParaRPr lang="en-US" dirty="0"/>
          </a:p>
          <a:p>
            <a:r>
              <a:rPr lang="en-US" dirty="0"/>
              <a:t>There is currently a known issue reversing an asset from a CLIN to place on BER CLIN. If you’re unable to reverse and put on a new CLIN the asset can still be shipped as scrap and the NAVSUP team will match against the BER line in ERP.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recommend moving assets to H condition from F condition to avoid the known issue above.</a:t>
            </a:r>
          </a:p>
          <a:p>
            <a:endParaRPr lang="en-US" dirty="0"/>
          </a:p>
        </p:txBody>
      </p:sp>
      <p:sp>
        <p:nvSpPr>
          <p:cNvPr id="4" name="Slide Number Placeholder 3"/>
          <p:cNvSpPr>
            <a:spLocks noGrp="1"/>
          </p:cNvSpPr>
          <p:nvPr>
            <p:ph type="sldNum" sz="quarter" idx="10"/>
          </p:nvPr>
        </p:nvSpPr>
        <p:spPr/>
        <p:txBody>
          <a:bodyPr/>
          <a:lstStyle/>
          <a:p>
            <a:fld id="{AADDFB29-B26B-4349-9535-47F3BAB6A096}" type="slidenum">
              <a:rPr lang="en-US" smtClean="0"/>
              <a:t>28</a:t>
            </a:fld>
            <a:endParaRPr lang="en-US" dirty="0"/>
          </a:p>
        </p:txBody>
      </p:sp>
    </p:spTree>
    <p:extLst>
      <p:ext uri="{BB962C8B-B14F-4D97-AF65-F5344CB8AC3E}">
        <p14:creationId xmlns:p14="http://schemas.microsoft.com/office/powerpoint/2010/main" val="457755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cs typeface="Calibri"/>
              </a:rPr>
              <a:t>Enter in your search criteria and hit Go</a:t>
            </a:r>
          </a:p>
          <a:p>
            <a:pPr marL="171450" indent="-171450">
              <a:buFont typeface="Arial" panose="020B0604020202020204" pitchFamily="34" charset="0"/>
              <a:buChar char="•"/>
            </a:pPr>
            <a:r>
              <a:rPr lang="en-US" dirty="0">
                <a:cs typeface="Calibri"/>
              </a:rPr>
              <a:t>Click the blue icon to the left to select the asset you’d like to edit. That will bring you to the next page.</a:t>
            </a:r>
          </a:p>
          <a:p>
            <a:pPr marL="171450" indent="-171450">
              <a:buFont typeface="Arial" panose="020B0604020202020204" pitchFamily="34" charset="0"/>
              <a:buChar char="•"/>
            </a:pPr>
            <a:r>
              <a:rPr lang="en-US" dirty="0">
                <a:cs typeface="Calibri"/>
              </a:rPr>
              <a:t>Click the Edit button at the bottom of the screen and that will allow you to edit the Estimated Completion Date, serial number, action date, and reference number.</a:t>
            </a:r>
          </a:p>
          <a:p>
            <a:pPr marL="171450" indent="-171450">
              <a:buFont typeface="Arial" panose="020B0604020202020204" pitchFamily="34" charset="0"/>
              <a:buChar char="•"/>
            </a:pPr>
            <a:r>
              <a:rPr lang="en-US" dirty="0">
                <a:cs typeface="Calibri"/>
              </a:rPr>
              <a:t>Click the New Event icon to change the condition code. Note: using this function to update the condition code to an RFI condition, such as A condition, may cause problems when trying to get paid for a repair as NAVSUP will not see the repair completion linked to a contract. </a:t>
            </a:r>
          </a:p>
          <a:p>
            <a:pPr marL="171450" indent="-171450">
              <a:buFont typeface="Arial" panose="020B0604020202020204" pitchFamily="34" charset="0"/>
              <a:buChar char="•"/>
            </a:pPr>
            <a:endParaRPr lang="en-US" dirty="0">
              <a:cs typeface="Calibri"/>
            </a:endParaRPr>
          </a:p>
          <a:p>
            <a:pPr marL="0" indent="0">
              <a:buFont typeface="Arial" panose="020B0604020202020204" pitchFamily="34" charset="0"/>
              <a:buNone/>
            </a:pPr>
            <a:r>
              <a:rPr lang="en-US" dirty="0">
                <a:cs typeface="Calibri"/>
              </a:rPr>
              <a:t>Depending on the current condition code of the asset you will be limited to what condition you can transfer to. Below is a list of condition you can transfer to based on the current condition:</a:t>
            </a:r>
          </a:p>
          <a:p>
            <a:endParaRPr lang="en-US" dirty="0">
              <a:cs typeface="Calibri"/>
            </a:endParaRPr>
          </a:p>
          <a:p>
            <a:r>
              <a:rPr lang="en-US" dirty="0">
                <a:cs typeface="Calibri"/>
              </a:rPr>
              <a:t>From F condition you can transfer to A, B, C, D, E ,J, K, L, P, R, and S condition.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From M condition you can transfer to Awaiting Parts G condition, or unserviceable P condition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From A condition you can transfer to J</a:t>
            </a:r>
            <a:r>
              <a:rPr lang="en-US">
                <a:cs typeface="Calibri"/>
              </a:rPr>
              <a:t>, L</a:t>
            </a:r>
            <a:r>
              <a:rPr lang="en-US" dirty="0">
                <a:cs typeface="Calibri"/>
              </a:rPr>
              <a:t>, and P condition.</a:t>
            </a:r>
          </a:p>
        </p:txBody>
      </p:sp>
      <p:sp>
        <p:nvSpPr>
          <p:cNvPr id="4" name="Slide Number Placeholder 3"/>
          <p:cNvSpPr>
            <a:spLocks noGrp="1"/>
          </p:cNvSpPr>
          <p:nvPr>
            <p:ph type="sldNum" sz="quarter" idx="5"/>
          </p:nvPr>
        </p:nvSpPr>
        <p:spPr/>
        <p:txBody>
          <a:bodyPr/>
          <a:lstStyle/>
          <a:p>
            <a:fld id="{AADDFB29-B26B-4349-9535-47F3BAB6A096}" type="slidenum">
              <a:rPr lang="en-US" smtClean="0"/>
              <a:t>29</a:t>
            </a:fld>
            <a:endParaRPr lang="en-US" dirty="0"/>
          </a:p>
        </p:txBody>
      </p:sp>
    </p:spTree>
    <p:extLst>
      <p:ext uri="{BB962C8B-B14F-4D97-AF65-F5344CB8AC3E}">
        <p14:creationId xmlns:p14="http://schemas.microsoft.com/office/powerpoint/2010/main" val="2833382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DFB29-B26B-4349-9535-47F3BAB6A096}" type="slidenum">
              <a:rPr lang="en-US" smtClean="0"/>
              <a:t>3</a:t>
            </a:fld>
            <a:endParaRPr lang="en-US" dirty="0"/>
          </a:p>
        </p:txBody>
      </p:sp>
    </p:spTree>
    <p:extLst>
      <p:ext uri="{BB962C8B-B14F-4D97-AF65-F5344CB8AC3E}">
        <p14:creationId xmlns:p14="http://schemas.microsoft.com/office/powerpoint/2010/main" val="234061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ADDFB29-B26B-4349-9535-47F3BAB6A096}" type="slidenum">
              <a:rPr lang="en-US" smtClean="0"/>
              <a:t>30</a:t>
            </a:fld>
            <a:endParaRPr lang="en-US" dirty="0"/>
          </a:p>
        </p:txBody>
      </p:sp>
    </p:spTree>
    <p:extLst>
      <p:ext uri="{BB962C8B-B14F-4D97-AF65-F5344CB8AC3E}">
        <p14:creationId xmlns:p14="http://schemas.microsoft.com/office/powerpoint/2010/main" val="3045449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section we will walk through the different types of shipments, proof of shipment, Preprinting DD1348s, reprinting DD1348s, and Repair requisition 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ADDFB29-B26B-4349-9535-47F3BAB6A096}" type="slidenum">
              <a:rPr lang="en-US" smtClean="0"/>
              <a:t>31</a:t>
            </a:fld>
            <a:endParaRPr lang="en-US" dirty="0"/>
          </a:p>
        </p:txBody>
      </p:sp>
    </p:spTree>
    <p:extLst>
      <p:ext uri="{BB962C8B-B14F-4D97-AF65-F5344CB8AC3E}">
        <p14:creationId xmlns:p14="http://schemas.microsoft.com/office/powerpoint/2010/main" val="2518090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shipment types are listed below:</a:t>
            </a:r>
          </a:p>
          <a:p>
            <a:pPr marL="628650" lvl="1" indent="-171450">
              <a:buFont typeface="Wingdings" panose="05000000000000000000" pitchFamily="2" charset="2"/>
              <a:buChar char="ü"/>
            </a:pPr>
            <a:r>
              <a:rPr lang="en-US" dirty="0"/>
              <a:t>Shipment to Stock- Shipping to a DLA Depot or J condition to ATAC Hub</a:t>
            </a:r>
          </a:p>
          <a:p>
            <a:pPr marL="628650" lvl="1" indent="-171450">
              <a:buFont typeface="Wingdings" panose="05000000000000000000" pitchFamily="2" charset="2"/>
              <a:buChar char="ü"/>
            </a:pPr>
            <a:r>
              <a:rPr lang="en-US" dirty="0"/>
              <a:t>Shipment to Requisition- Filling a requisition directly to the fleet</a:t>
            </a:r>
          </a:p>
          <a:p>
            <a:pPr marL="628650" lvl="1" indent="-171450">
              <a:buFont typeface="Wingdings" panose="05000000000000000000" pitchFamily="2" charset="2"/>
              <a:buChar char="ü"/>
            </a:pPr>
            <a:r>
              <a:rPr lang="en-US" dirty="0"/>
              <a:t>GFM Goods Issue- consuming a repaired asset into the repair of another asset.</a:t>
            </a:r>
          </a:p>
          <a:p>
            <a:pPr marL="628650" lvl="1" indent="-171450">
              <a:buFont typeface="Wingdings" panose="05000000000000000000" pitchFamily="2" charset="2"/>
              <a:buChar char="ü"/>
            </a:pPr>
            <a:r>
              <a:rPr lang="en-US" dirty="0"/>
              <a:t>Shipment to Scrap- Shipping a scrapped asset</a:t>
            </a:r>
          </a:p>
          <a:p>
            <a:pPr marL="628650" lvl="1" indent="-171450">
              <a:buFont typeface="Wingdings" panose="05000000000000000000" pitchFamily="2" charset="2"/>
              <a:buChar char="ü"/>
            </a:pPr>
            <a:r>
              <a:rPr lang="en-US" dirty="0"/>
              <a:t>Manual Shipment- </a:t>
            </a:r>
            <a:r>
              <a:rPr lang="en-US" dirty="0">
                <a:solidFill>
                  <a:srgbClr val="FF0000"/>
                </a:solidFill>
              </a:rPr>
              <a:t>Classified and or manual entry of requisitions</a:t>
            </a:r>
          </a:p>
          <a:p>
            <a:endParaRPr lang="en-US" sz="1200" dirty="0"/>
          </a:p>
          <a:p>
            <a:r>
              <a:rPr lang="en-US" sz="1200" dirty="0"/>
              <a:t>Once you have entered that information click Go.</a:t>
            </a:r>
          </a:p>
          <a:p>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AADDFB29-B26B-4349-9535-47F3BAB6A096}" type="slidenum">
              <a:rPr lang="en-US" smtClean="0"/>
              <a:t>32</a:t>
            </a:fld>
            <a:endParaRPr lang="en-US" dirty="0"/>
          </a:p>
        </p:txBody>
      </p:sp>
    </p:spTree>
    <p:extLst>
      <p:ext uri="{BB962C8B-B14F-4D97-AF65-F5344CB8AC3E}">
        <p14:creationId xmlns:p14="http://schemas.microsoft.com/office/powerpoint/2010/main" val="2838912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To ship an asset enter your search criteria up top along with the Shipment type.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Enter an RCDN if you're shipping a single unit. Enter NIIN/CC if shipping multiple units.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If searching by RCDN you can use a portion of the RCDN to search due to this field being “wildcard” enabled for this function. </a:t>
            </a:r>
          </a:p>
        </p:txBody>
      </p:sp>
      <p:sp>
        <p:nvSpPr>
          <p:cNvPr id="4" name="Slide Number Placeholder 3"/>
          <p:cNvSpPr>
            <a:spLocks noGrp="1"/>
          </p:cNvSpPr>
          <p:nvPr>
            <p:ph type="sldNum" sz="quarter" idx="5"/>
          </p:nvPr>
        </p:nvSpPr>
        <p:spPr/>
        <p:txBody>
          <a:bodyPr/>
          <a:lstStyle/>
          <a:p>
            <a:fld id="{AADDFB29-B26B-4349-9535-47F3BAB6A096}" type="slidenum">
              <a:rPr lang="en-US" smtClean="0"/>
              <a:t>33</a:t>
            </a:fld>
            <a:endParaRPr lang="en-US" dirty="0"/>
          </a:p>
        </p:txBody>
      </p:sp>
    </p:spTree>
    <p:extLst>
      <p:ext uri="{BB962C8B-B14F-4D97-AF65-F5344CB8AC3E}">
        <p14:creationId xmlns:p14="http://schemas.microsoft.com/office/powerpoint/2010/main" val="6635311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shipping to stock you can bulk ship up to 10 assets as long as they’re the Same NIIN, Condition Code, going to the same destination, and in the same Pallet/Box.</a:t>
            </a:r>
          </a:p>
          <a:p>
            <a:pPr marL="171450" indent="-171450">
              <a:buFont typeface="Arial" panose="020B0604020202020204" pitchFamily="34" charset="0"/>
              <a:buChar char="•"/>
            </a:pPr>
            <a:r>
              <a:rPr lang="en-US" dirty="0"/>
              <a:t>Check the checkbox next to the RCDN the asset(s) you would like to ship and click “Process” in the bottom right.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ADDFB29-B26B-4349-9535-47F3BAB6A096}" type="slidenum">
              <a:rPr lang="en-US" smtClean="0"/>
              <a:t>34</a:t>
            </a:fld>
            <a:endParaRPr lang="en-US" dirty="0"/>
          </a:p>
        </p:txBody>
      </p:sp>
    </p:spTree>
    <p:extLst>
      <p:ext uri="{BB962C8B-B14F-4D97-AF65-F5344CB8AC3E}">
        <p14:creationId xmlns:p14="http://schemas.microsoft.com/office/powerpoint/2010/main" val="37103840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cs typeface="Calibri"/>
              </a:rPr>
              <a:t>Enter the </a:t>
            </a:r>
            <a:r>
              <a:rPr lang="en-US" dirty="0" err="1">
                <a:cs typeface="Calibri"/>
              </a:rPr>
              <a:t>DoDAAC</a:t>
            </a:r>
            <a:r>
              <a:rPr lang="en-US" dirty="0">
                <a:cs typeface="Calibri"/>
              </a:rPr>
              <a:t> you are shipping to as the Supp Add.</a:t>
            </a:r>
          </a:p>
          <a:p>
            <a:pPr marL="171450" indent="-171450">
              <a:buFont typeface="Arial" panose="020B0604020202020204" pitchFamily="34" charset="0"/>
              <a:buChar char="•"/>
            </a:pPr>
            <a:r>
              <a:rPr lang="en-US" dirty="0">
                <a:cs typeface="Calibri"/>
              </a:rPr>
              <a:t>You can update the serial number here, but remember that if you reverse this shipment later the serial number change will be reversed as well.</a:t>
            </a:r>
            <a:endParaRPr lang="en-US" dirty="0"/>
          </a:p>
          <a:p>
            <a:pPr marL="171450" indent="-171450">
              <a:buFont typeface="Arial" panose="020B0604020202020204" pitchFamily="34" charset="0"/>
              <a:buChar char="•"/>
            </a:pPr>
            <a:r>
              <a:rPr lang="en-US" dirty="0"/>
              <a:t>MILSDOC number defaults to the assets RCDN. If shipping J condition material the assets should be shipped using the document number it was received on, not the default RCDN. J condition material should be shipped to the nearest ATAC hub which are listed below:</a:t>
            </a:r>
          </a:p>
          <a:p>
            <a:pPr marL="628650" lvl="1" indent="-171450">
              <a:buFont typeface="Arial" panose="020B0604020202020204" pitchFamily="34" charset="0"/>
              <a:buChar char="•"/>
            </a:pPr>
            <a:r>
              <a:rPr lang="en-US" dirty="0"/>
              <a:t>East Coast ATAC </a:t>
            </a:r>
            <a:r>
              <a:rPr lang="en-US" sz="1200" b="1" u="sng" dirty="0" err="1">
                <a:solidFill>
                  <a:srgbClr val="000000"/>
                </a:solidFill>
                <a:effectLst/>
                <a:latin typeface="Calibri-Light"/>
                <a:ea typeface="Calibri" panose="020F0502020204030204" pitchFamily="34" charset="0"/>
                <a:cs typeface="Calibri-Light"/>
              </a:rPr>
              <a:t>ATAC</a:t>
            </a:r>
            <a:r>
              <a:rPr lang="en-US" sz="1200" b="1" u="sng" dirty="0">
                <a:solidFill>
                  <a:srgbClr val="000000"/>
                </a:solidFill>
                <a:effectLst/>
                <a:latin typeface="Calibri-Light"/>
                <a:ea typeface="Calibri" panose="020F0502020204030204" pitchFamily="34" charset="0"/>
                <a:cs typeface="Calibri-Light"/>
              </a:rPr>
              <a:t> Norfolk – PDH/N68620</a:t>
            </a:r>
            <a:r>
              <a:rPr lang="en-US" sz="1200" dirty="0">
                <a:solidFill>
                  <a:srgbClr val="000000"/>
                </a:solidFill>
                <a:effectLst/>
                <a:latin typeface="Calibri-Light"/>
                <a:ea typeface="Calibri" panose="020F0502020204030204" pitchFamily="34" charset="0"/>
                <a:cs typeface="Calibri-Light"/>
              </a:rPr>
              <a:t> </a:t>
            </a:r>
          </a:p>
          <a:p>
            <a:pPr marL="628650" lvl="1" indent="-171450">
              <a:buFont typeface="Arial" panose="020B0604020202020204" pitchFamily="34" charset="0"/>
              <a:buChar char="•"/>
            </a:pPr>
            <a:r>
              <a:rPr lang="en-US" sz="1200" dirty="0">
                <a:solidFill>
                  <a:srgbClr val="000000"/>
                </a:solidFill>
                <a:effectLst/>
                <a:latin typeface="Calibri-Light"/>
              </a:rPr>
              <a:t>West Coast ATAC </a:t>
            </a:r>
            <a:r>
              <a:rPr lang="en-US" sz="1200" b="1" u="sng" dirty="0" err="1">
                <a:solidFill>
                  <a:srgbClr val="000000"/>
                </a:solidFill>
                <a:effectLst/>
                <a:latin typeface="Calibri-Light"/>
                <a:ea typeface="Calibri" panose="020F0502020204030204" pitchFamily="34" charset="0"/>
                <a:cs typeface="Calibri-Light"/>
              </a:rPr>
              <a:t>ATAC</a:t>
            </a:r>
            <a:r>
              <a:rPr lang="en-US" sz="1200" b="1" u="sng" dirty="0">
                <a:solidFill>
                  <a:srgbClr val="000000"/>
                </a:solidFill>
                <a:effectLst/>
                <a:latin typeface="Calibri-Light"/>
                <a:ea typeface="Calibri" panose="020F0502020204030204" pitchFamily="34" charset="0"/>
                <a:cs typeface="Calibri-Light"/>
              </a:rPr>
              <a:t> San Diego – PDJ/N46433</a:t>
            </a:r>
            <a:r>
              <a:rPr lang="en-US" sz="1200" dirty="0">
                <a:solidFill>
                  <a:srgbClr val="000000"/>
                </a:solidFill>
                <a:effectLst/>
                <a:latin typeface="Calibri-Light"/>
                <a:ea typeface="Calibri" panose="020F0502020204030204" pitchFamily="34" charset="0"/>
                <a:cs typeface="Calibri-Light"/>
              </a:rPr>
              <a:t> </a:t>
            </a:r>
            <a:endParaRPr lang="en-US" dirty="0"/>
          </a:p>
          <a:p>
            <a:pPr marL="171450" indent="-171450">
              <a:buFont typeface="Arial" panose="020B0604020202020204" pitchFamily="34" charset="0"/>
              <a:buChar char="•"/>
            </a:pPr>
            <a:r>
              <a:rPr lang="en-US" dirty="0"/>
              <a:t>The Fund Code, Signal code, and Management code are all default values. The priority of Shipment to stock is 06. </a:t>
            </a:r>
          </a:p>
          <a:p>
            <a:pPr marL="171450" indent="-171450">
              <a:buFont typeface="Arial" panose="020B0604020202020204" pitchFamily="34" charset="0"/>
              <a:buChar char="•"/>
            </a:pPr>
            <a:r>
              <a:rPr lang="en-US" dirty="0"/>
              <a:t>The ATAC switch is on by default. If you are not shipping via ATAC you would need to click this switch off.</a:t>
            </a:r>
          </a:p>
          <a:p>
            <a:pPr marL="171450" indent="-171450">
              <a:buFont typeface="Arial" panose="020B0604020202020204" pitchFamily="34" charset="0"/>
              <a:buChar char="•"/>
            </a:pPr>
            <a:r>
              <a:rPr lang="en-US" dirty="0"/>
              <a:t>Enter in the weight and dimensions as well as update the Pickup </a:t>
            </a:r>
            <a:r>
              <a:rPr lang="en-US" dirty="0" err="1"/>
              <a:t>DoDAAC</a:t>
            </a:r>
            <a:r>
              <a:rPr lang="en-US" dirty="0"/>
              <a:t> if the asset is being picked up from somewhere else, such as a packaging house, then click submit.</a:t>
            </a:r>
          </a:p>
          <a:p>
            <a:pPr marL="171450" indent="-171450">
              <a:buFont typeface="Arial" panose="020B0604020202020204" pitchFamily="34" charset="0"/>
              <a:buChar char="•"/>
            </a:pPr>
            <a:r>
              <a:rPr lang="en-US" dirty="0"/>
              <a:t>A pop up will appear which allows you to print your DD1348.</a:t>
            </a:r>
          </a:p>
          <a:p>
            <a:endParaRPr lang="en-US" dirty="0"/>
          </a:p>
          <a:p>
            <a:r>
              <a:rPr lang="en-US" dirty="0"/>
              <a:t>Reminder- Shipment to stock should not be used to ship assets to the fleet, and also never ship an asset to the fleet using an RCDN as the MILSDOC number</a:t>
            </a:r>
          </a:p>
          <a:p>
            <a:r>
              <a:rPr lang="en-US" dirty="0"/>
              <a:t>If you are shipping using ATAC you should receive your shipping labels within 24-48 hours. If you have not received labels at that time you can reach out to </a:t>
            </a:r>
            <a:r>
              <a:rPr lang="en-US" b="1" u="sng" dirty="0"/>
              <a:t>ataccustomerservice@us.navy.mil </a:t>
            </a:r>
            <a:r>
              <a:rPr lang="en-US" b="0" u="none" dirty="0"/>
              <a:t>and copy your CAV-RP analyst. </a:t>
            </a:r>
            <a:endParaRPr lang="en-US" b="1" u="sng" dirty="0"/>
          </a:p>
        </p:txBody>
      </p:sp>
      <p:sp>
        <p:nvSpPr>
          <p:cNvPr id="4" name="Slide Number Placeholder 3"/>
          <p:cNvSpPr>
            <a:spLocks noGrp="1"/>
          </p:cNvSpPr>
          <p:nvPr>
            <p:ph type="sldNum" sz="quarter" idx="10"/>
          </p:nvPr>
        </p:nvSpPr>
        <p:spPr/>
        <p:txBody>
          <a:bodyPr/>
          <a:lstStyle/>
          <a:p>
            <a:fld id="{AADDFB29-B26B-4349-9535-47F3BAB6A096}" type="slidenum">
              <a:rPr lang="en-US" smtClean="0"/>
              <a:t>35</a:t>
            </a:fld>
            <a:endParaRPr lang="en-US" dirty="0"/>
          </a:p>
        </p:txBody>
      </p:sp>
    </p:spTree>
    <p:extLst>
      <p:ext uri="{BB962C8B-B14F-4D97-AF65-F5344CB8AC3E}">
        <p14:creationId xmlns:p14="http://schemas.microsoft.com/office/powerpoint/2010/main" val="3902208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After</a:t>
            </a:r>
            <a:r>
              <a:rPr lang="en-US" baseline="0" dirty="0"/>
              <a:t> selecting Shipment to Requisition and the asset to ship, a list of open requisitions for that material will populate. </a:t>
            </a:r>
          </a:p>
          <a:p>
            <a:pPr marL="171450" indent="-171450">
              <a:buFont typeface="Arial" panose="020B0604020202020204" pitchFamily="34" charset="0"/>
              <a:buChar char="•"/>
            </a:pPr>
            <a:r>
              <a:rPr lang="en-US" baseline="0" dirty="0"/>
              <a:t>Select the requisition you’re filling and the req information will be prefilled on the next page. </a:t>
            </a:r>
          </a:p>
          <a:p>
            <a:pPr marL="171450" indent="-171450">
              <a:buFont typeface="Arial" panose="020B0604020202020204" pitchFamily="34" charset="0"/>
              <a:buChar char="•"/>
            </a:pPr>
            <a:r>
              <a:rPr lang="en-US" baseline="0" dirty="0"/>
              <a:t>You would then enter the weights and dimensions if shipping ATAC, then click Submit.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pop up will appear which allows you to print your DD1348.</a:t>
            </a:r>
          </a:p>
        </p:txBody>
      </p:sp>
      <p:sp>
        <p:nvSpPr>
          <p:cNvPr id="4" name="Slide Number Placeholder 3"/>
          <p:cNvSpPr>
            <a:spLocks noGrp="1"/>
          </p:cNvSpPr>
          <p:nvPr>
            <p:ph type="sldNum" sz="quarter" idx="10"/>
          </p:nvPr>
        </p:nvSpPr>
        <p:spPr/>
        <p:txBody>
          <a:bodyPr/>
          <a:lstStyle/>
          <a:p>
            <a:fld id="{AADDFB29-B26B-4349-9535-47F3BAB6A096}" type="slidenum">
              <a:rPr lang="en-US" smtClean="0"/>
              <a:t>36</a:t>
            </a:fld>
            <a:endParaRPr lang="en-US" dirty="0"/>
          </a:p>
        </p:txBody>
      </p:sp>
    </p:spTree>
    <p:extLst>
      <p:ext uri="{BB962C8B-B14F-4D97-AF65-F5344CB8AC3E}">
        <p14:creationId xmlns:p14="http://schemas.microsoft.com/office/powerpoint/2010/main" val="40426827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If your site is Direct Ship enabled, meaning you receive requisitions to ship material directly to fleet activities, you are required to check the repair requisition report within 24 hours of </a:t>
            </a:r>
            <a:endParaRPr lang="en-US" sz="1800" b="0" i="0" u="none" strike="noStrike" baseline="0" dirty="0">
              <a:solidFill>
                <a:srgbClr val="000000"/>
              </a:solidFill>
            </a:endParaRPr>
          </a:p>
          <a:p>
            <a:r>
              <a:rPr lang="en-US" sz="1800" b="0" i="0" u="none" strike="noStrike" baseline="0" dirty="0">
                <a:solidFill>
                  <a:srgbClr val="000000"/>
                </a:solidFill>
              </a:rPr>
              <a:t>reporting the completion transaction. </a:t>
            </a:r>
          </a:p>
          <a:p>
            <a:endParaRPr lang="en-US" sz="1800" b="0" i="0" u="none" strike="noStrike" baseline="0" dirty="0">
              <a:solidFill>
                <a:srgbClr val="000000"/>
              </a:solidFill>
            </a:endParaRPr>
          </a:p>
          <a:p>
            <a:endParaRPr lang="en-US" sz="1800" b="0" i="0" u="none" strike="noStrike" baseline="0" dirty="0">
              <a:solidFill>
                <a:srgbClr val="000000"/>
              </a:solidFill>
            </a:endParaRPr>
          </a:p>
          <a:p>
            <a:pPr marL="342900" marR="0" lvl="0" indent="-342900">
              <a:lnSpc>
                <a:spcPct val="115000"/>
              </a:lnSpc>
              <a:spcBef>
                <a:spcPts val="50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On the RP-Reporting tab, choose Repair Requisition Report.</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Enter your RIC, NIIN and Condition code, or if you already have the requisition document number you can enter that in MILSDOC, and hit GO. </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*Note that the posting date defaults to 44 days prior to today, so if you’re looking for a requisition prior to that you would have to change the dates.</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Overall Status Defaults to All, but you can also search by a particular status, I.E.  Active (unfilled); Partially Filled; Filled; Deleted; Denied, Overdue; or Cancelled.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This will bring up the list of requisitions for your selected search criteria. You can either export the list to excel, or click on the requisition you want to ship.</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ADDFB29-B26B-4349-9535-47F3BAB6A096}" type="slidenum">
              <a:rPr lang="en-US" smtClean="0"/>
              <a:t>37</a:t>
            </a:fld>
            <a:endParaRPr lang="en-US" dirty="0"/>
          </a:p>
        </p:txBody>
      </p:sp>
    </p:spTree>
    <p:extLst>
      <p:ext uri="{BB962C8B-B14F-4D97-AF65-F5344CB8AC3E}">
        <p14:creationId xmlns:p14="http://schemas.microsoft.com/office/powerpoint/2010/main" val="20083914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Clicking on a requisition</a:t>
            </a:r>
            <a:r>
              <a:rPr lang="en-US" baseline="0" dirty="0"/>
              <a:t> line will bring up the information for that Req. You can choose an Action down bottom to Deny, Cancel, Update Estimated Ship Date (ESD), or Delete. </a:t>
            </a:r>
          </a:p>
          <a:p>
            <a:endParaRPr lang="en-US" baseline="0" dirty="0"/>
          </a:p>
          <a:p>
            <a:r>
              <a:rPr lang="en-US" baseline="0" dirty="0"/>
              <a:t>Please do not deny a requisition unless you have been asked to do so by a NAVSUP Item Manager/Planner. If you deny a requisition it will block all A condition units currently on hand and prevent further requisitions from being processed. If you do deny a requisition by request by the NAVSUP Planner please reach out to your CAV-RP analyst so they can work on unblocking the stock.</a:t>
            </a:r>
          </a:p>
          <a:p>
            <a:endParaRPr lang="en-US" baseline="0" dirty="0"/>
          </a:p>
          <a:p>
            <a:r>
              <a:rPr lang="en-US" baseline="0" dirty="0"/>
              <a:t>You can also choose Shipments to jump to the Shipment function with the information for that Req pre-populated.</a:t>
            </a:r>
            <a:endParaRPr lang="en-US" dirty="0"/>
          </a:p>
        </p:txBody>
      </p:sp>
      <p:sp>
        <p:nvSpPr>
          <p:cNvPr id="4" name="Slide Number Placeholder 3"/>
          <p:cNvSpPr>
            <a:spLocks noGrp="1"/>
          </p:cNvSpPr>
          <p:nvPr>
            <p:ph type="sldNum" sz="quarter" idx="10"/>
          </p:nvPr>
        </p:nvSpPr>
        <p:spPr/>
        <p:txBody>
          <a:bodyPr/>
          <a:lstStyle/>
          <a:p>
            <a:fld id="{AADDFB29-B26B-4349-9535-47F3BAB6A096}" type="slidenum">
              <a:rPr lang="en-US" smtClean="0"/>
              <a:t>38</a:t>
            </a:fld>
            <a:endParaRPr lang="en-US" dirty="0"/>
          </a:p>
        </p:txBody>
      </p:sp>
    </p:spTree>
    <p:extLst>
      <p:ext uri="{BB962C8B-B14F-4D97-AF65-F5344CB8AC3E}">
        <p14:creationId xmlns:p14="http://schemas.microsoft.com/office/powerpoint/2010/main" val="639318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click on shipments from the previous screen you will be brought to the ship screen with the information prefilled.</a:t>
            </a:r>
          </a:p>
          <a:p>
            <a:r>
              <a:rPr lang="en-US" dirty="0"/>
              <a:t>*Note: If you are a PBL site, you may receive the </a:t>
            </a:r>
            <a:r>
              <a:rPr lang="en-US" b="1" dirty="0"/>
              <a:t>Warning</a:t>
            </a:r>
            <a:r>
              <a:rPr lang="en-US" dirty="0"/>
              <a:t> message above. </a:t>
            </a:r>
          </a:p>
          <a:p>
            <a:pPr marL="285750" indent="-285750">
              <a:buFont typeface="Wingdings" panose="05000000000000000000" pitchFamily="2" charset="2"/>
              <a:buChar char="ü"/>
            </a:pPr>
            <a:r>
              <a:rPr lang="en-US" dirty="0"/>
              <a:t>If you choose “No” it will pull exact matches for that NIIN</a:t>
            </a:r>
          </a:p>
          <a:p>
            <a:pPr marL="285750" indent="-285750">
              <a:buFont typeface="Wingdings" panose="05000000000000000000" pitchFamily="2" charset="2"/>
              <a:buChar char="ü"/>
            </a:pPr>
            <a:r>
              <a:rPr lang="en-US" dirty="0"/>
              <a:t>if you choose “Yes” it pulls your full inventory</a:t>
            </a:r>
          </a:p>
        </p:txBody>
      </p:sp>
      <p:sp>
        <p:nvSpPr>
          <p:cNvPr id="4" name="Slide Number Placeholder 3"/>
          <p:cNvSpPr>
            <a:spLocks noGrp="1"/>
          </p:cNvSpPr>
          <p:nvPr>
            <p:ph type="sldNum" sz="quarter" idx="10"/>
          </p:nvPr>
        </p:nvSpPr>
        <p:spPr/>
        <p:txBody>
          <a:bodyPr/>
          <a:lstStyle/>
          <a:p>
            <a:fld id="{AADDFB29-B26B-4349-9535-47F3BAB6A096}" type="slidenum">
              <a:rPr lang="en-US" smtClean="0"/>
              <a:t>39</a:t>
            </a:fld>
            <a:endParaRPr lang="en-US" dirty="0"/>
          </a:p>
        </p:txBody>
      </p:sp>
    </p:spTree>
    <p:extLst>
      <p:ext uri="{BB962C8B-B14F-4D97-AF65-F5344CB8AC3E}">
        <p14:creationId xmlns:p14="http://schemas.microsoft.com/office/powerpoint/2010/main" val="849762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receive an email notification once your account is established. You will have 7 days from that notification to do an initial login or your account will be locked.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hlinkClick r:id="rId3"/>
              </a:rPr>
              <a:t>https://public.cyber.mil/training/cyber-awareness-challenge/</a:t>
            </a:r>
            <a:r>
              <a:rPr lang="en-US" sz="1200" dirty="0"/>
              <a:t> </a:t>
            </a:r>
            <a:endParaRPr lang="en-US" sz="1600" b="1" dirty="0">
              <a:solidFill>
                <a:srgbClr val="002060"/>
              </a:solidFill>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AADDFB29-B26B-4349-9535-47F3BAB6A096}" type="slidenum">
              <a:rPr lang="en-US" smtClean="0"/>
              <a:t>4</a:t>
            </a:fld>
            <a:endParaRPr lang="en-US" dirty="0"/>
          </a:p>
        </p:txBody>
      </p:sp>
    </p:spTree>
    <p:extLst>
      <p:ext uri="{BB962C8B-B14F-4D97-AF65-F5344CB8AC3E}">
        <p14:creationId xmlns:p14="http://schemas.microsoft.com/office/powerpoint/2010/main" val="34193169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bring you to the same shipment screen as before where all the information will auto-populate. You would only need to input the weights and dimensions if shipping via ATAC.</a:t>
            </a:r>
          </a:p>
        </p:txBody>
      </p:sp>
      <p:sp>
        <p:nvSpPr>
          <p:cNvPr id="4" name="Slide Number Placeholder 3"/>
          <p:cNvSpPr>
            <a:spLocks noGrp="1"/>
          </p:cNvSpPr>
          <p:nvPr>
            <p:ph type="sldNum" sz="quarter" idx="5"/>
          </p:nvPr>
        </p:nvSpPr>
        <p:spPr/>
        <p:txBody>
          <a:bodyPr/>
          <a:lstStyle/>
          <a:p>
            <a:fld id="{AADDFB29-B26B-4349-9535-47F3BAB6A096}" type="slidenum">
              <a:rPr lang="en-US" smtClean="0"/>
              <a:t>40</a:t>
            </a:fld>
            <a:endParaRPr lang="en-US" dirty="0"/>
          </a:p>
        </p:txBody>
      </p:sp>
    </p:spTree>
    <p:extLst>
      <p:ext uri="{BB962C8B-B14F-4D97-AF65-F5344CB8AC3E}">
        <p14:creationId xmlns:p14="http://schemas.microsoft.com/office/powerpoint/2010/main" val="28702303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After selecting Shipment to Scrap and selecting the asset to ship, you will be brought to the next screen.</a:t>
            </a:r>
          </a:p>
          <a:p>
            <a:pPr marL="171450" indent="-171450">
              <a:buFont typeface="Arial" panose="020B0604020202020204" pitchFamily="34" charset="0"/>
              <a:buChar char="•"/>
            </a:pPr>
            <a:r>
              <a:rPr lang="en-US" dirty="0"/>
              <a:t>If you are scrapping the asset on site you would enter your </a:t>
            </a:r>
            <a:r>
              <a:rPr lang="en-US" dirty="0" err="1"/>
              <a:t>DoDAAC</a:t>
            </a:r>
            <a:r>
              <a:rPr lang="en-US" dirty="0"/>
              <a:t> as the Supp Add. If you are shipping the asset out to be scrapped you would enter the </a:t>
            </a:r>
            <a:r>
              <a:rPr lang="en-US" dirty="0" err="1"/>
              <a:t>DoDAAC</a:t>
            </a:r>
            <a:r>
              <a:rPr lang="en-US" dirty="0"/>
              <a:t> where you are shipping the asset.</a:t>
            </a:r>
            <a:endParaRPr lang="en-US" baseline="0" dirty="0"/>
          </a:p>
          <a:p>
            <a:pPr marL="171450" indent="-171450">
              <a:buFont typeface="Arial" panose="020B0604020202020204" pitchFamily="34" charset="0"/>
              <a:buChar char="•"/>
            </a:pPr>
            <a:r>
              <a:rPr lang="en-US" baseline="0" dirty="0"/>
              <a:t>You must uncheck the ATAC switch due to ATAC not being involved with scrap shipments.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pop up will appear which allows you to print a DD1348. Print name, Sign, date. Upload it Commercial Repair Upload (see next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records must be preserved for 10 years per the CAV SOW FY25. You can use the Commercial repair upload feature to store these records.</a:t>
            </a:r>
          </a:p>
        </p:txBody>
      </p:sp>
      <p:sp>
        <p:nvSpPr>
          <p:cNvPr id="4" name="Slide Number Placeholder 3"/>
          <p:cNvSpPr>
            <a:spLocks noGrp="1"/>
          </p:cNvSpPr>
          <p:nvPr>
            <p:ph type="sldNum" sz="quarter" idx="10"/>
          </p:nvPr>
        </p:nvSpPr>
        <p:spPr/>
        <p:txBody>
          <a:bodyPr/>
          <a:lstStyle/>
          <a:p>
            <a:fld id="{AADDFB29-B26B-4349-9535-47F3BAB6A096}" type="slidenum">
              <a:rPr lang="en-US" smtClean="0"/>
              <a:t>41</a:t>
            </a:fld>
            <a:endParaRPr lang="en-US" dirty="0"/>
          </a:p>
        </p:txBody>
      </p:sp>
    </p:spTree>
    <p:extLst>
      <p:ext uri="{BB962C8B-B14F-4D97-AF65-F5344CB8AC3E}">
        <p14:creationId xmlns:p14="http://schemas.microsoft.com/office/powerpoint/2010/main" val="39022089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After selecting Manual shipment and selecting the asset to ship, you will be brought to the next screen.</a:t>
            </a:r>
          </a:p>
          <a:p>
            <a:pPr marL="171450" indent="-171450">
              <a:buFont typeface="Arial" panose="020B0604020202020204" pitchFamily="34" charset="0"/>
              <a:buChar char="•"/>
            </a:pPr>
            <a:r>
              <a:rPr lang="en-US" dirty="0"/>
              <a:t>For manual shipments you will need the Supp Add(ship-to </a:t>
            </a:r>
            <a:r>
              <a:rPr lang="en-US" dirty="0" err="1"/>
              <a:t>DoDAAC</a:t>
            </a:r>
            <a:r>
              <a:rPr lang="en-US" dirty="0"/>
              <a:t>), </a:t>
            </a:r>
            <a:r>
              <a:rPr lang="en-US" dirty="0" err="1"/>
              <a:t>Milsdoc</a:t>
            </a:r>
            <a:r>
              <a:rPr lang="en-US" dirty="0"/>
              <a:t> number, Priority,</a:t>
            </a:r>
            <a:r>
              <a:rPr lang="en-US" baseline="0" dirty="0"/>
              <a:t> Fund Code, Signal Code, and advice code. This information can be found in ERP or obtained by the NAVSUP item manager.</a:t>
            </a:r>
          </a:p>
          <a:p>
            <a:pPr marL="171450" indent="-171450">
              <a:buFont typeface="Arial" panose="020B0604020202020204" pitchFamily="34" charset="0"/>
              <a:buChar char="•"/>
            </a:pPr>
            <a:r>
              <a:rPr lang="en-US" baseline="0" dirty="0"/>
              <a:t>You would then enter the weights and dimensions if shipping ATAC, then click Submit.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pop up will appear which allows you to print your DD1348.</a:t>
            </a:r>
          </a:p>
        </p:txBody>
      </p:sp>
      <p:sp>
        <p:nvSpPr>
          <p:cNvPr id="4" name="Slide Number Placeholder 3"/>
          <p:cNvSpPr>
            <a:spLocks noGrp="1"/>
          </p:cNvSpPr>
          <p:nvPr>
            <p:ph type="sldNum" sz="quarter" idx="10"/>
          </p:nvPr>
        </p:nvSpPr>
        <p:spPr/>
        <p:txBody>
          <a:bodyPr/>
          <a:lstStyle/>
          <a:p>
            <a:fld id="{AADDFB29-B26B-4349-9535-47F3BAB6A096}" type="slidenum">
              <a:rPr lang="en-US" smtClean="0"/>
              <a:t>42</a:t>
            </a:fld>
            <a:endParaRPr lang="en-US" dirty="0"/>
          </a:p>
        </p:txBody>
      </p:sp>
    </p:spTree>
    <p:extLst>
      <p:ext uri="{BB962C8B-B14F-4D97-AF65-F5344CB8AC3E}">
        <p14:creationId xmlns:p14="http://schemas.microsoft.com/office/powerpoint/2010/main" val="640361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GFM is used to consume one A condition unit into the repair of another unit. </a:t>
            </a:r>
          </a:p>
          <a:p>
            <a:pPr marL="171450" indent="-171450">
              <a:buFont typeface="Arial" panose="020B0604020202020204" pitchFamily="34" charset="0"/>
              <a:buChar char="•"/>
            </a:pPr>
            <a:r>
              <a:rPr lang="en-US" sz="1200" dirty="0"/>
              <a:t>Search for asset that is GFM and click Go. </a:t>
            </a:r>
          </a:p>
          <a:p>
            <a:pPr marL="171450" indent="-171450">
              <a:buFont typeface="Arial" panose="020B0604020202020204" pitchFamily="34" charset="0"/>
              <a:buChar char="•"/>
            </a:pPr>
            <a:r>
              <a:rPr lang="en-US" sz="1200" dirty="0"/>
              <a:t>Check the checkbox next to the RCDN of the asset and click Process.</a:t>
            </a:r>
          </a:p>
          <a:p>
            <a:pPr marL="171450" indent="-171450">
              <a:buFont typeface="Arial" panose="020B0604020202020204" pitchFamily="34" charset="0"/>
              <a:buChar char="•"/>
            </a:pPr>
            <a:r>
              <a:rPr lang="en-US" sz="1200" dirty="0"/>
              <a:t>This will bring you to the next screen where you’ll enter your </a:t>
            </a:r>
            <a:r>
              <a:rPr lang="en-US" sz="1200" dirty="0" err="1"/>
              <a:t>DoDAAC</a:t>
            </a:r>
            <a:r>
              <a:rPr lang="en-US" sz="1200" dirty="0"/>
              <a:t> as the Supp Add.</a:t>
            </a:r>
          </a:p>
          <a:p>
            <a:pPr marL="171450" indent="-171450">
              <a:buFont typeface="Arial" panose="020B0604020202020204" pitchFamily="34" charset="0"/>
              <a:buChar char="•"/>
            </a:pPr>
            <a:r>
              <a:rPr lang="en-US" sz="1200" dirty="0"/>
              <a:t>The MILSDOC will default to the document number the asset was received on.</a:t>
            </a:r>
          </a:p>
          <a:p>
            <a:pPr marL="171450" indent="-171450">
              <a:buFont typeface="Arial" panose="020B0604020202020204" pitchFamily="34" charset="0"/>
              <a:buChar char="•"/>
            </a:pPr>
            <a:r>
              <a:rPr lang="en-US" sz="1200" dirty="0"/>
              <a:t>Update the action date to the date the asset was consumed.</a:t>
            </a:r>
          </a:p>
          <a:p>
            <a:pPr marL="171450" indent="-171450">
              <a:buFont typeface="Arial" panose="020B0604020202020204" pitchFamily="34" charset="0"/>
              <a:buChar char="•"/>
            </a:pPr>
            <a:r>
              <a:rPr lang="en-US" sz="1200" dirty="0"/>
              <a:t>Select the proper Management code- was there a repairable F condition subassembly coming off the asset being repaired? If yes, choose 5G and receive that F condition asset into CAV-RP. If no choose 5A and click Submit.</a:t>
            </a:r>
          </a:p>
          <a:p>
            <a:pPr marL="628650" lvl="1" indent="-171450">
              <a:buFont typeface="Arial" panose="020B0604020202020204" pitchFamily="34" charset="0"/>
              <a:buChar char="•"/>
            </a:pPr>
            <a:r>
              <a:rPr lang="en-US" sz="1200" dirty="0"/>
              <a:t>Management Code Example: You repair both Pen Caps (sub assembly) and whole pens (main assembly). You are consuming a CAV-RP reported A condition Pen Cap into the repair of a whole Pen. Did whole pen come in with an F condition Cap (use 5G) or was it missing when it came in for repair (use 5A)?</a:t>
            </a:r>
          </a:p>
        </p:txBody>
      </p:sp>
      <p:sp>
        <p:nvSpPr>
          <p:cNvPr id="4" name="Slide Number Placeholder 3"/>
          <p:cNvSpPr>
            <a:spLocks noGrp="1"/>
          </p:cNvSpPr>
          <p:nvPr>
            <p:ph type="sldNum" sz="quarter" idx="5"/>
          </p:nvPr>
        </p:nvSpPr>
        <p:spPr/>
        <p:txBody>
          <a:bodyPr/>
          <a:lstStyle/>
          <a:p>
            <a:fld id="{AADDFB29-B26B-4349-9535-47F3BAB6A096}" type="slidenum">
              <a:rPr lang="en-US" smtClean="0"/>
              <a:t>43</a:t>
            </a:fld>
            <a:endParaRPr lang="en-US" dirty="0"/>
          </a:p>
        </p:txBody>
      </p:sp>
    </p:spTree>
    <p:extLst>
      <p:ext uri="{BB962C8B-B14F-4D97-AF65-F5344CB8AC3E}">
        <p14:creationId xmlns:p14="http://schemas.microsoft.com/office/powerpoint/2010/main" val="32972606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Enter RIC, condition code, and document number or </a:t>
            </a:r>
            <a:r>
              <a:rPr lang="en-US" dirty="0" err="1"/>
              <a:t>rcdn</a:t>
            </a:r>
            <a:r>
              <a:rPr lang="en-US" dirty="0"/>
              <a:t> shipped and hit GO, then select shipment.</a:t>
            </a:r>
          </a:p>
          <a:p>
            <a:pPr marL="285750" indent="-285750">
              <a:buFont typeface="Arial" panose="020B0604020202020204" pitchFamily="34" charset="0"/>
              <a:buChar char="•"/>
            </a:pPr>
            <a:r>
              <a:rPr lang="en-US" dirty="0"/>
              <a:t>You can then review the information on top to ensure you selected the correct shipment.</a:t>
            </a:r>
          </a:p>
          <a:p>
            <a:pPr marL="285750" indent="-285750">
              <a:buFont typeface="Arial" panose="020B0604020202020204" pitchFamily="34" charset="0"/>
              <a:buChar char="•"/>
            </a:pPr>
            <a:r>
              <a:rPr lang="en-US" dirty="0"/>
              <a:t>Enter the shipment Mode- How the asset was shipped i.e. Air (J), Ground (G), etc.</a:t>
            </a:r>
          </a:p>
          <a:p>
            <a:pPr marL="285750" indent="-285750">
              <a:buFont typeface="Arial" panose="020B0604020202020204" pitchFamily="34" charset="0"/>
              <a:buChar char="•"/>
            </a:pPr>
            <a:r>
              <a:rPr lang="en-US" dirty="0"/>
              <a:t>Enter SCAC Code- See list of SCAC Codes.</a:t>
            </a:r>
          </a:p>
          <a:p>
            <a:pPr marL="285750" indent="-285750">
              <a:buFont typeface="Arial" panose="020B0604020202020204" pitchFamily="34" charset="0"/>
              <a:buChar char="•"/>
            </a:pPr>
            <a:r>
              <a:rPr lang="en-US" dirty="0"/>
              <a:t>Enter Tracking Number</a:t>
            </a:r>
          </a:p>
          <a:p>
            <a:pPr marL="742950" lvl="1" indent="-285750">
              <a:buFont typeface="Arial" panose="020B0604020202020204" pitchFamily="34" charset="0"/>
              <a:buChar char="•"/>
            </a:pPr>
            <a:r>
              <a:rPr lang="en-US" dirty="0"/>
              <a:t>If processing a local shipment the tracking number would be the name and date of the person who signed for the delivery of the asset, for example “JohnDoe09132023”</a:t>
            </a:r>
          </a:p>
          <a:p>
            <a:endParaRPr lang="en-US" dirty="0"/>
          </a:p>
          <a:p>
            <a:endParaRPr lang="en-US" dirty="0"/>
          </a:p>
          <a:p>
            <a:r>
              <a:rPr lang="en-US" dirty="0"/>
              <a:t>If your contract specifies you are to use ATAC when shipping and, without NAVSUP approval, you ship assets without ATAC you assume responsibility if the shipment is lost or</a:t>
            </a:r>
            <a:r>
              <a:rPr lang="en-US" baseline="0" dirty="0"/>
              <a:t> damaged</a:t>
            </a:r>
            <a:r>
              <a:rPr lang="en-US" dirty="0"/>
              <a:t>. If you do not receive labels from ATAC reach out to your CAV-RP analyst for assistance. </a:t>
            </a:r>
          </a:p>
        </p:txBody>
      </p:sp>
      <p:sp>
        <p:nvSpPr>
          <p:cNvPr id="4" name="Slide Number Placeholder 3"/>
          <p:cNvSpPr>
            <a:spLocks noGrp="1"/>
          </p:cNvSpPr>
          <p:nvPr>
            <p:ph type="sldNum" sz="quarter" idx="10"/>
          </p:nvPr>
        </p:nvSpPr>
        <p:spPr/>
        <p:txBody>
          <a:bodyPr/>
          <a:lstStyle/>
          <a:p>
            <a:fld id="{AADDFB29-B26B-4349-9535-47F3BAB6A096}" type="slidenum">
              <a:rPr lang="en-US" smtClean="0"/>
              <a:t>44</a:t>
            </a:fld>
            <a:endParaRPr lang="en-US" dirty="0"/>
          </a:p>
        </p:txBody>
      </p:sp>
    </p:spTree>
    <p:extLst>
      <p:ext uri="{BB962C8B-B14F-4D97-AF65-F5344CB8AC3E}">
        <p14:creationId xmlns:p14="http://schemas.microsoft.com/office/powerpoint/2010/main" val="26661352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Preprinting DD1348s follow the same selection process as conducting the actual shipment.</a:t>
            </a:r>
          </a:p>
          <a:p>
            <a:r>
              <a:rPr lang="en-US" dirty="0"/>
              <a:t>You are able to preprint </a:t>
            </a:r>
            <a:r>
              <a:rPr lang="en-US" baseline="0" dirty="0"/>
              <a:t>for all assets except Condition Codes M or G condition.</a:t>
            </a:r>
          </a:p>
          <a:p>
            <a:r>
              <a:rPr lang="en-US" baseline="0" dirty="0"/>
              <a:t>Preprinting does not transmit or save anything in the system so you will need to ensure the information is entered the same way during shipment.</a:t>
            </a:r>
            <a:endParaRPr lang="en-US" dirty="0"/>
          </a:p>
          <a:p>
            <a:r>
              <a:rPr lang="en-US" dirty="0"/>
              <a:t>You can update the condition code on the pre-print DD1348, but this will not update the condition code in the system itself</a:t>
            </a:r>
            <a:endParaRPr lang="en-US" baseline="0" dirty="0"/>
          </a:p>
          <a:p>
            <a:r>
              <a:rPr lang="en-US" baseline="0" dirty="0"/>
              <a:t>The ATAC Toggle includes the weight and Dims on the DD1348. Turning it off defaults the values to 0. </a:t>
            </a:r>
          </a:p>
          <a:p>
            <a:endParaRPr lang="en-US" baseline="0" dirty="0"/>
          </a:p>
          <a:p>
            <a:r>
              <a:rPr lang="en-US" baseline="0" dirty="0"/>
              <a:t>DD1348 preprint requisition issue fixed?</a:t>
            </a:r>
            <a:endParaRPr lang="en-US" sz="1200" baseline="0" dirty="0">
              <a:effectLst/>
              <a:latin typeface="+mn-lt"/>
              <a:ea typeface="+mn-ea"/>
              <a:cs typeface="+mn-cs"/>
            </a:endParaRPr>
          </a:p>
          <a:p>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000" dirty="0"/>
              <a:t>To reprint a DD1348 you would enter the search criteria and click Go.</a:t>
            </a:r>
          </a:p>
          <a:p>
            <a:pPr marL="171450" indent="-171450">
              <a:buFont typeface="Arial" panose="020B0604020202020204" pitchFamily="34" charset="0"/>
              <a:buChar char="•"/>
            </a:pPr>
            <a:r>
              <a:rPr lang="en-US" sz="1000" dirty="0"/>
              <a:t>Click on the asset that shows in the results and the DD1348 will automatically load on a new page for you to print. </a:t>
            </a:r>
          </a:p>
          <a:p>
            <a:pPr marL="1143000" marR="0" lvl="2" indent="-228600">
              <a:lnSpc>
                <a:spcPct val="115000"/>
              </a:lnSpc>
              <a:spcBef>
                <a:spcPts val="0"/>
              </a:spcBef>
              <a:spcAft>
                <a:spcPts val="1000"/>
              </a:spcAft>
              <a:buFont typeface="Courier New" panose="02070309020205020404" pitchFamily="49" charset="0"/>
              <a:buChar char="o"/>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ADDFB29-B26B-4349-9535-47F3BAB6A096}" type="slidenum">
              <a:rPr lang="en-US" smtClean="0"/>
              <a:t>45</a:t>
            </a:fld>
            <a:endParaRPr lang="en-US" dirty="0"/>
          </a:p>
        </p:txBody>
      </p:sp>
    </p:spTree>
    <p:extLst>
      <p:ext uri="{BB962C8B-B14F-4D97-AF65-F5344CB8AC3E}">
        <p14:creationId xmlns:p14="http://schemas.microsoft.com/office/powerpoint/2010/main" val="14034093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a few different Pop-up warnings you may receive when shipping assets. These are a few of the more common pop-ups.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J condition shipments will automatically RE-ID to F condition before processing.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If you choose “Shipment to Stock” for PBL assets, classified assets, and/or assets that have active requisitions will receive a warning message. </a:t>
            </a:r>
          </a:p>
          <a:p>
            <a:endParaRPr lang="en-US" dirty="0"/>
          </a:p>
        </p:txBody>
      </p:sp>
      <p:sp>
        <p:nvSpPr>
          <p:cNvPr id="4" name="Slide Number Placeholder 3"/>
          <p:cNvSpPr>
            <a:spLocks noGrp="1"/>
          </p:cNvSpPr>
          <p:nvPr>
            <p:ph type="sldNum" sz="quarter" idx="5"/>
          </p:nvPr>
        </p:nvSpPr>
        <p:spPr/>
        <p:txBody>
          <a:bodyPr/>
          <a:lstStyle/>
          <a:p>
            <a:fld id="{AADDFB29-B26B-4349-9535-47F3BAB6A096}" type="slidenum">
              <a:rPr lang="en-US" smtClean="0"/>
              <a:t>46</a:t>
            </a:fld>
            <a:endParaRPr lang="en-US" dirty="0"/>
          </a:p>
        </p:txBody>
      </p:sp>
    </p:spTree>
    <p:extLst>
      <p:ext uri="{BB962C8B-B14F-4D97-AF65-F5344CB8AC3E}">
        <p14:creationId xmlns:p14="http://schemas.microsoft.com/office/powerpoint/2010/main" val="33817155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DDFB29-B26B-4349-9535-47F3BAB6A096}" type="slidenum">
              <a:rPr lang="en-US" smtClean="0"/>
              <a:t>47</a:t>
            </a:fld>
            <a:endParaRPr lang="en-US" dirty="0"/>
          </a:p>
        </p:txBody>
      </p:sp>
    </p:spTree>
    <p:extLst>
      <p:ext uri="{BB962C8B-B14F-4D97-AF65-F5344CB8AC3E}">
        <p14:creationId xmlns:p14="http://schemas.microsoft.com/office/powerpoint/2010/main" val="42821363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DFB29-B26B-4349-9535-47F3BAB6A096}" type="slidenum">
              <a:rPr lang="en-US" smtClean="0"/>
              <a:t>48</a:t>
            </a:fld>
            <a:endParaRPr lang="en-US" dirty="0"/>
          </a:p>
        </p:txBody>
      </p:sp>
    </p:spTree>
    <p:extLst>
      <p:ext uri="{BB962C8B-B14F-4D97-AF65-F5344CB8AC3E}">
        <p14:creationId xmlns:p14="http://schemas.microsoft.com/office/powerpoint/2010/main" val="2848031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repair of an asset the site needs to request A condition Government Furnished Material (GFM) from NAVSUP to complete the repair they would use the GFM creation tile to requisition the asset be sent to them.  </a:t>
            </a:r>
          </a:p>
          <a:p>
            <a:endParaRPr lang="en-US" dirty="0"/>
          </a:p>
          <a:p>
            <a:r>
              <a:rPr lang="en-US" b="0" dirty="0">
                <a:solidFill>
                  <a:srgbClr val="FF0000"/>
                </a:solidFill>
              </a:rPr>
              <a:t>CFM customer furnished material currently not utilized. Your NAVSUP CAV-RP analyst will determine if this function is to be used and provide guidance.</a:t>
            </a:r>
          </a:p>
        </p:txBody>
      </p:sp>
      <p:sp>
        <p:nvSpPr>
          <p:cNvPr id="4" name="Slide Number Placeholder 3"/>
          <p:cNvSpPr>
            <a:spLocks noGrp="1"/>
          </p:cNvSpPr>
          <p:nvPr>
            <p:ph type="sldNum" sz="quarter" idx="5"/>
          </p:nvPr>
        </p:nvSpPr>
        <p:spPr/>
        <p:txBody>
          <a:bodyPr/>
          <a:lstStyle/>
          <a:p>
            <a:fld id="{AADDFB29-B26B-4349-9535-47F3BAB6A096}" type="slidenum">
              <a:rPr lang="en-US" smtClean="0"/>
              <a:t>49</a:t>
            </a:fld>
            <a:endParaRPr lang="en-US" dirty="0"/>
          </a:p>
        </p:txBody>
      </p:sp>
    </p:spTree>
    <p:extLst>
      <p:ext uri="{BB962C8B-B14F-4D97-AF65-F5344CB8AC3E}">
        <p14:creationId xmlns:p14="http://schemas.microsoft.com/office/powerpoint/2010/main" val="1925037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DDFB29-B26B-4349-9535-47F3BAB6A096}" type="slidenum">
              <a:rPr lang="en-US" smtClean="0"/>
              <a:t>5</a:t>
            </a:fld>
            <a:endParaRPr lang="en-US" dirty="0"/>
          </a:p>
        </p:txBody>
      </p:sp>
    </p:spTree>
    <p:extLst>
      <p:ext uri="{BB962C8B-B14F-4D97-AF65-F5344CB8AC3E}">
        <p14:creationId xmlns:p14="http://schemas.microsoft.com/office/powerpoint/2010/main" val="39128830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 would input their  RIC and the material, being requested, along with the Advice code, Fund Code, Project Code and Priority and click Post. A pop up will appear stating if the requisition posted successfully along with a requisition number. If you’re not sure which Advice code, Fund Code, Project Code and Priority  to use reach out to the NAVSUP Item manager.</a:t>
            </a:r>
          </a:p>
          <a:p>
            <a:endParaRPr lang="en-US" dirty="0"/>
          </a:p>
          <a:p>
            <a:r>
              <a:rPr lang="en-US" dirty="0"/>
              <a:t>Advice code- </a:t>
            </a:r>
          </a:p>
          <a:p>
            <a:r>
              <a:rPr lang="en-US" b="1" dirty="0"/>
              <a:t>5A</a:t>
            </a:r>
            <a:r>
              <a:rPr lang="en-US" dirty="0"/>
              <a:t>- </a:t>
            </a:r>
            <a:r>
              <a:rPr lang="en-US" sz="1800" b="0" i="0" u="none" strike="noStrike" baseline="0" dirty="0">
                <a:latin typeface="ArialMT"/>
              </a:rPr>
              <a:t>Replacement certification. Requested item is required to replace a mandatory turn-in repairable which has been surveyed as missing or obviously damaged beyond repair.</a:t>
            </a:r>
          </a:p>
          <a:p>
            <a:pPr algn="l"/>
            <a:r>
              <a:rPr lang="en-US" sz="1800" b="1" i="0" u="none" strike="noStrike" baseline="0" dirty="0">
                <a:latin typeface="ArialMT"/>
              </a:rPr>
              <a:t>5G -</a:t>
            </a:r>
            <a:r>
              <a:rPr lang="en-US" sz="1800" b="0" i="0" u="none" strike="noStrike" baseline="0" dirty="0">
                <a:latin typeface="ArialMT"/>
              </a:rPr>
              <a:t>Exchange certification: (1) Requested item is a mandatory turn-in repairable for which an unserviceable unit will be turned-in on an exchange basis under the same document number as that used in the requisition. (2) Requested item is compressed gas for which an empty cylinder will be turned-in on an exchange basis.</a:t>
            </a:r>
          </a:p>
          <a:p>
            <a:pPr algn="l"/>
            <a:r>
              <a:rPr lang="en-US" b="1" dirty="0"/>
              <a:t>5S- </a:t>
            </a:r>
            <a:r>
              <a:rPr lang="en-US" sz="1800" b="0" i="0" u="none" strike="noStrike" baseline="0" dirty="0">
                <a:latin typeface="ArialMT"/>
              </a:rPr>
              <a:t>Remain in place certification. Requested item is a mandatory turn-in repairable for which an unserviceable unit will be turned-in on an exchange basis after</a:t>
            </a:r>
          </a:p>
          <a:p>
            <a:pPr algn="l"/>
            <a:r>
              <a:rPr lang="en-US" sz="1800" b="0" i="0" u="none" strike="noStrike" baseline="0" dirty="0">
                <a:latin typeface="ArialMT"/>
              </a:rPr>
              <a:t>receipt of a replacement (serviceable) unit. The turn-in document number will be the same as that used in this requisition.</a:t>
            </a:r>
          </a:p>
          <a:p>
            <a:pPr algn="l"/>
            <a:endParaRPr lang="en-US" b="1" dirty="0"/>
          </a:p>
          <a:p>
            <a:pPr algn="l"/>
            <a:r>
              <a:rPr lang="en-US" dirty="0"/>
              <a:t>Fund Code- </a:t>
            </a:r>
          </a:p>
          <a:p>
            <a:pPr algn="l"/>
            <a:r>
              <a:rPr lang="en-US" b="1" dirty="0"/>
              <a:t>HM</a:t>
            </a:r>
            <a:r>
              <a:rPr lang="en-US" dirty="0"/>
              <a:t>- </a:t>
            </a:r>
            <a:r>
              <a:rPr lang="en-US" sz="1800" b="0" i="0" u="none" strike="noStrike" baseline="0" dirty="0">
                <a:latin typeface="Arial" panose="020B0604020202020204" pitchFamily="34" charset="0"/>
              </a:rPr>
              <a:t>NAVSUP WSS PHIL -Repair.</a:t>
            </a:r>
            <a:endParaRPr lang="en-US" dirty="0"/>
          </a:p>
          <a:p>
            <a:pPr algn="l"/>
            <a:r>
              <a:rPr lang="en-US" b="1" dirty="0"/>
              <a:t>HS</a:t>
            </a:r>
            <a:r>
              <a:rPr lang="en-US" dirty="0"/>
              <a:t>-</a:t>
            </a:r>
            <a:r>
              <a:rPr lang="en-US" sz="1800" b="0" i="0" u="none" strike="noStrike" baseline="0" dirty="0">
                <a:latin typeface="Arial" panose="020B0604020202020204" pitchFamily="34" charset="0"/>
              </a:rPr>
              <a:t>NAVSUP WSS MECH - Repair.</a:t>
            </a:r>
            <a:endParaRPr lang="en-US" dirty="0"/>
          </a:p>
          <a:p>
            <a:pPr algn="l"/>
            <a:r>
              <a:rPr lang="en-US" b="1" dirty="0"/>
              <a:t>WH</a:t>
            </a:r>
            <a:r>
              <a:rPr lang="en-US" dirty="0"/>
              <a:t>-</a:t>
            </a:r>
            <a:r>
              <a:rPr lang="en-US" sz="1800" b="0" i="0" u="none" strike="noStrike" baseline="0" dirty="0">
                <a:latin typeface="Arial" panose="020B0604020202020204" pitchFamily="34" charset="0"/>
              </a:rPr>
              <a:t>NAVSUP WSS MECH - Procurement.</a:t>
            </a:r>
            <a:endParaRPr lang="en-US" dirty="0"/>
          </a:p>
          <a:p>
            <a:pPr algn="l"/>
            <a:r>
              <a:rPr lang="en-US" b="1" dirty="0"/>
              <a:t>WF</a:t>
            </a:r>
            <a:r>
              <a:rPr lang="en-US" dirty="0"/>
              <a:t>- </a:t>
            </a:r>
            <a:r>
              <a:rPr lang="en-US" sz="1800" b="0" i="0" u="none" strike="noStrike" baseline="0" dirty="0">
                <a:latin typeface="Arial" panose="020B0604020202020204" pitchFamily="34" charset="0"/>
              </a:rPr>
              <a:t>NAVSUP WSS PHIL -Procurement.</a:t>
            </a:r>
          </a:p>
          <a:p>
            <a:pPr algn="l"/>
            <a:endParaRPr lang="en-US" dirty="0"/>
          </a:p>
          <a:p>
            <a:r>
              <a:rPr lang="en-US" dirty="0"/>
              <a:t>Project Code- </a:t>
            </a:r>
          </a:p>
          <a:p>
            <a:r>
              <a:rPr lang="en-US" b="1" dirty="0"/>
              <a:t>ZN3</a:t>
            </a:r>
            <a:r>
              <a:rPr lang="en-US" dirty="0"/>
              <a:t>-</a:t>
            </a:r>
            <a:r>
              <a:rPr lang="en-US" sz="1800" b="0" i="0" u="none" strike="noStrike" baseline="0" dirty="0">
                <a:solidFill>
                  <a:srgbClr val="000000"/>
                </a:solidFill>
                <a:latin typeface="Arial" panose="020B0604020202020204" pitchFamily="34" charset="0"/>
              </a:rPr>
              <a:t>Applicable to FRC Replacement Requisitions for FRC Component Removals </a:t>
            </a:r>
          </a:p>
          <a:p>
            <a:r>
              <a:rPr lang="en-US" b="1" dirty="0"/>
              <a:t>ZV3</a:t>
            </a:r>
            <a:r>
              <a:rPr lang="en-US" dirty="0"/>
              <a:t>-</a:t>
            </a:r>
            <a:r>
              <a:rPr lang="en-US" sz="1800" b="0" i="0" u="none" strike="noStrike" baseline="0" dirty="0">
                <a:solidFill>
                  <a:srgbClr val="000000"/>
                </a:solidFill>
                <a:latin typeface="Arial" panose="020B0604020202020204" pitchFamily="34" charset="0"/>
              </a:rPr>
              <a:t>Applicable to FRC Requisitions for Components Missing on Induction (MOI) </a:t>
            </a:r>
            <a:r>
              <a:rPr lang="en-US" dirty="0"/>
              <a:t> </a:t>
            </a:r>
          </a:p>
          <a:p>
            <a:r>
              <a:rPr lang="en-US" b="1" dirty="0"/>
              <a:t>ZL8</a:t>
            </a:r>
            <a:r>
              <a:rPr lang="en-US" dirty="0"/>
              <a:t>- </a:t>
            </a:r>
            <a:r>
              <a:rPr lang="en-US" sz="1800" b="0" i="0" u="none" strike="noStrike" baseline="0" dirty="0">
                <a:solidFill>
                  <a:srgbClr val="000000"/>
                </a:solidFill>
                <a:latin typeface="Arial" panose="020B0604020202020204" pitchFamily="34" charset="0"/>
              </a:rPr>
              <a:t>FRC Requisitions which do not meet ZN3, ZV3, or ZM3 criteria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ADDFB29-B26B-4349-9535-47F3BAB6A096}" type="slidenum">
              <a:rPr lang="en-US" smtClean="0"/>
              <a:t>50</a:t>
            </a:fld>
            <a:endParaRPr lang="en-US" dirty="0"/>
          </a:p>
        </p:txBody>
      </p:sp>
    </p:spTree>
    <p:extLst>
      <p:ext uri="{BB962C8B-B14F-4D97-AF65-F5344CB8AC3E}">
        <p14:creationId xmlns:p14="http://schemas.microsoft.com/office/powerpoint/2010/main" val="19682590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RP Reporting tiles are used to run the following reports:</a:t>
            </a:r>
          </a:p>
          <a:p>
            <a:endParaRPr lang="en-US" dirty="0"/>
          </a:p>
          <a:p>
            <a:pPr marL="914400" lvl="1" indent="-457200">
              <a:buFont typeface="Arial" panose="020B0604020202020204" pitchFamily="34" charset="0"/>
              <a:buChar char="•"/>
            </a:pPr>
            <a:r>
              <a:rPr lang="en-US" sz="1200" b="1" dirty="0">
                <a:sym typeface="Wingdings" panose="05000000000000000000" pitchFamily="2" charset="2"/>
              </a:rPr>
              <a:t>Repair Requisition Report- </a:t>
            </a:r>
            <a:r>
              <a:rPr lang="en-US" sz="1200" i="1" dirty="0">
                <a:sym typeface="Wingdings" panose="05000000000000000000" pitchFamily="2" charset="2"/>
              </a:rPr>
              <a:t>view and fill requisitions </a:t>
            </a:r>
            <a:r>
              <a:rPr lang="en-US" sz="1200" b="1" i="1" dirty="0">
                <a:sym typeface="Wingdings" panose="05000000000000000000" pitchFamily="2" charset="2"/>
              </a:rPr>
              <a:t>(see RP Shipments section for walkthrough)</a:t>
            </a:r>
          </a:p>
          <a:p>
            <a:pPr marL="914400" lvl="1" indent="-457200">
              <a:buFont typeface="Arial" panose="020B0604020202020204" pitchFamily="34" charset="0"/>
              <a:buChar char="•"/>
            </a:pPr>
            <a:r>
              <a:rPr lang="en-US" sz="1200" b="1" dirty="0">
                <a:sym typeface="Wingdings" panose="05000000000000000000" pitchFamily="2" charset="2"/>
              </a:rPr>
              <a:t>Repair Material report-</a:t>
            </a:r>
            <a:r>
              <a:rPr lang="en-US" sz="1200" b="1" dirty="0">
                <a:solidFill>
                  <a:srgbClr val="FF0000"/>
                </a:solidFill>
                <a:sym typeface="Wingdings" panose="05000000000000000000" pitchFamily="2" charset="2"/>
              </a:rPr>
              <a:t>Summary</a:t>
            </a:r>
            <a:r>
              <a:rPr lang="en-US" sz="1200" b="1" dirty="0">
                <a:sym typeface="Wingdings" panose="05000000000000000000" pitchFamily="2" charset="2"/>
              </a:rPr>
              <a:t>- </a:t>
            </a:r>
            <a:r>
              <a:rPr lang="en-US" sz="1200" i="1" dirty="0">
                <a:sym typeface="Wingdings" panose="05000000000000000000" pitchFamily="2" charset="2"/>
              </a:rPr>
              <a:t>shows the current reported status of assets (once processed)</a:t>
            </a:r>
          </a:p>
          <a:p>
            <a:pPr marL="914400" lvl="1" indent="-457200">
              <a:buFont typeface="Arial" panose="020B0604020202020204" pitchFamily="34" charset="0"/>
              <a:buChar char="•"/>
            </a:pPr>
            <a:r>
              <a:rPr lang="en-US" sz="1200" b="1" dirty="0">
                <a:sym typeface="Wingdings" panose="05000000000000000000" pitchFamily="2" charset="2"/>
              </a:rPr>
              <a:t>Repair Material report- </a:t>
            </a:r>
            <a:r>
              <a:rPr lang="en-US" sz="1200" b="1" dirty="0">
                <a:solidFill>
                  <a:srgbClr val="FF0000"/>
                </a:solidFill>
                <a:sym typeface="Wingdings" panose="05000000000000000000" pitchFamily="2" charset="2"/>
              </a:rPr>
              <a:t>History</a:t>
            </a:r>
            <a:r>
              <a:rPr lang="en-US" sz="1200" b="1" dirty="0">
                <a:sym typeface="Wingdings" panose="05000000000000000000" pitchFamily="2" charset="2"/>
              </a:rPr>
              <a:t>- </a:t>
            </a:r>
            <a:r>
              <a:rPr lang="en-US" sz="1200" i="1" dirty="0">
                <a:sym typeface="Wingdings" panose="05000000000000000000" pitchFamily="2" charset="2"/>
              </a:rPr>
              <a:t>shows transaction history of assets</a:t>
            </a:r>
            <a:endParaRPr lang="en-US" sz="1200" b="1" i="1" dirty="0">
              <a:sym typeface="Wingdings" panose="05000000000000000000" pitchFamily="2" charset="2"/>
            </a:endParaRPr>
          </a:p>
          <a:p>
            <a:pPr marL="914400" lvl="1" indent="-457200">
              <a:buFont typeface="Arial" panose="020B0604020202020204" pitchFamily="34" charset="0"/>
              <a:buChar char="•"/>
            </a:pPr>
            <a:r>
              <a:rPr lang="en-US" sz="1200" b="1" dirty="0">
                <a:sym typeface="Wingdings" panose="05000000000000000000" pitchFamily="2" charset="2"/>
              </a:rPr>
              <a:t>Commercial Repair Turnaround Time (RTAT)-</a:t>
            </a:r>
            <a:r>
              <a:rPr lang="en-US" sz="1200" i="1" dirty="0">
                <a:sym typeface="Wingdings" panose="05000000000000000000" pitchFamily="2" charset="2"/>
              </a:rPr>
              <a:t>shows number of days between induction and today or induction and completion. </a:t>
            </a:r>
            <a:endParaRPr lang="en-US" sz="1200" b="1" dirty="0">
              <a:sym typeface="Wingdings" panose="05000000000000000000" pitchFamily="2" charset="2"/>
            </a:endParaRPr>
          </a:p>
          <a:p>
            <a:pPr marL="914400" lvl="1" indent="-457200">
              <a:buFont typeface="Arial" panose="020B0604020202020204" pitchFamily="34" charset="0"/>
              <a:buChar char="•"/>
            </a:pPr>
            <a:r>
              <a:rPr lang="en-US" sz="1200" b="1" dirty="0">
                <a:sym typeface="Wingdings" panose="05000000000000000000" pitchFamily="2" charset="2"/>
              </a:rPr>
              <a:t>Due in Report- </a:t>
            </a:r>
            <a:r>
              <a:rPr lang="en-US" sz="1200" i="1" dirty="0">
                <a:sym typeface="Wingdings" panose="05000000000000000000" pitchFamily="2" charset="2"/>
              </a:rPr>
              <a:t>Shows assets that have been shipped to you and awaiting receipt. </a:t>
            </a:r>
            <a:r>
              <a:rPr lang="en-US" sz="1200" b="1" i="1" dirty="0">
                <a:sym typeface="Wingdings" panose="05000000000000000000" pitchFamily="2" charset="2"/>
              </a:rPr>
              <a:t>(See RP Receipt for walkthrough)</a:t>
            </a:r>
            <a:endParaRPr lang="en-US" sz="1200" b="1" dirty="0">
              <a:sym typeface="Wingdings" panose="05000000000000000000" pitchFamily="2" charset="2"/>
            </a:endParaRPr>
          </a:p>
          <a:p>
            <a:pPr marL="914400" lvl="1" indent="-457200">
              <a:buFont typeface="Arial" panose="020B0604020202020204" pitchFamily="34" charset="0"/>
              <a:buChar char="•"/>
            </a:pPr>
            <a:r>
              <a:rPr lang="en-US" sz="1200" b="1" dirty="0">
                <a:sym typeface="Wingdings" panose="05000000000000000000" pitchFamily="2" charset="2"/>
              </a:rPr>
              <a:t>Commercial Repair Scorecard- </a:t>
            </a:r>
            <a:r>
              <a:rPr lang="en-US" sz="1200" i="1" dirty="0">
                <a:sym typeface="Wingdings" panose="05000000000000000000" pitchFamily="2" charset="2"/>
              </a:rPr>
              <a:t>Snapshot of key stats for SIT, past due ECDs, total open Requisitions</a:t>
            </a:r>
            <a:endParaRPr lang="en-US" sz="1200" b="1" dirty="0">
              <a:sym typeface="Wingdings" panose="05000000000000000000" pitchFamily="2" charset="2"/>
            </a:endParaRPr>
          </a:p>
          <a:p>
            <a:pPr marL="914400" lvl="1" indent="-457200">
              <a:buFont typeface="Arial" panose="020B0604020202020204" pitchFamily="34" charset="0"/>
              <a:buChar char="•"/>
            </a:pPr>
            <a:r>
              <a:rPr lang="en-US" sz="1200" b="1" dirty="0">
                <a:sym typeface="Wingdings" panose="05000000000000000000" pitchFamily="2" charset="2"/>
              </a:rPr>
              <a:t>Stock Reconciliation report- </a:t>
            </a:r>
            <a:r>
              <a:rPr lang="en-US" sz="1200" i="1" dirty="0">
                <a:sym typeface="Wingdings" panose="05000000000000000000" pitchFamily="2" charset="2"/>
              </a:rPr>
              <a:t>Shows summary of variance between CAV-RP stock and NAVY ERP</a:t>
            </a:r>
            <a:endParaRPr lang="en-US" sz="1200" b="1" dirty="0">
              <a:sym typeface="Wingdings" panose="05000000000000000000" pitchFamily="2" charset="2"/>
            </a:endParaRPr>
          </a:p>
          <a:p>
            <a:pPr marL="914400" lvl="1" indent="-457200">
              <a:buFont typeface="Arial" panose="020B0604020202020204" pitchFamily="34" charset="0"/>
              <a:buChar char="•"/>
            </a:pPr>
            <a:r>
              <a:rPr lang="en-US" sz="1200" b="1" dirty="0">
                <a:sym typeface="Wingdings" panose="05000000000000000000" pitchFamily="2" charset="2"/>
              </a:rPr>
              <a:t>Transaction Reconciliation Report</a:t>
            </a:r>
            <a:r>
              <a:rPr lang="en-US" sz="1600" b="1" dirty="0">
                <a:sym typeface="Wingdings" panose="05000000000000000000" pitchFamily="2" charset="2"/>
              </a:rPr>
              <a:t>- </a:t>
            </a:r>
            <a:r>
              <a:rPr lang="en-US" i="1" dirty="0">
                <a:sym typeface="Wingdings" panose="05000000000000000000" pitchFamily="2" charset="2"/>
              </a:rPr>
              <a:t>Shows detailed list of items that are causing variance between CAV-RP and NAVY ERP</a:t>
            </a:r>
            <a:endParaRPr lang="en-US" dirty="0"/>
          </a:p>
        </p:txBody>
      </p:sp>
      <p:sp>
        <p:nvSpPr>
          <p:cNvPr id="4" name="Slide Number Placeholder 3"/>
          <p:cNvSpPr>
            <a:spLocks noGrp="1"/>
          </p:cNvSpPr>
          <p:nvPr>
            <p:ph type="sldNum" sz="quarter" idx="10"/>
          </p:nvPr>
        </p:nvSpPr>
        <p:spPr/>
        <p:txBody>
          <a:bodyPr/>
          <a:lstStyle/>
          <a:p>
            <a:fld id="{AADDFB29-B26B-4349-9535-47F3BAB6A096}" type="slidenum">
              <a:rPr lang="en-US" smtClean="0"/>
              <a:t>51</a:t>
            </a:fld>
            <a:endParaRPr lang="en-US" dirty="0"/>
          </a:p>
        </p:txBody>
      </p:sp>
    </p:spTree>
    <p:extLst>
      <p:ext uri="{BB962C8B-B14F-4D97-AF65-F5344CB8AC3E}">
        <p14:creationId xmlns:p14="http://schemas.microsoft.com/office/powerpoint/2010/main" val="26428253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a:t>
            </a:r>
            <a:r>
              <a:rPr lang="en-US" baseline="0" dirty="0"/>
              <a:t> the gear towards the center of the screen to add and organize additional fields you want in your report.</a:t>
            </a:r>
            <a:endParaRPr lang="en-US" dirty="0"/>
          </a:p>
        </p:txBody>
      </p:sp>
      <p:sp>
        <p:nvSpPr>
          <p:cNvPr id="4" name="Slide Number Placeholder 3"/>
          <p:cNvSpPr>
            <a:spLocks noGrp="1"/>
          </p:cNvSpPr>
          <p:nvPr>
            <p:ph type="sldNum" sz="quarter" idx="10"/>
          </p:nvPr>
        </p:nvSpPr>
        <p:spPr/>
        <p:txBody>
          <a:bodyPr/>
          <a:lstStyle/>
          <a:p>
            <a:fld id="{AADDFB29-B26B-4349-9535-47F3BAB6A096}" type="slidenum">
              <a:rPr lang="en-US" smtClean="0"/>
              <a:t>52</a:t>
            </a:fld>
            <a:endParaRPr lang="en-US" dirty="0"/>
          </a:p>
        </p:txBody>
      </p:sp>
    </p:spTree>
    <p:extLst>
      <p:ext uri="{BB962C8B-B14F-4D97-AF65-F5344CB8AC3E}">
        <p14:creationId xmlns:p14="http://schemas.microsoft.com/office/powerpoint/2010/main" val="32928978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few fields that appear in one report, but not the other. Above is the list of fields that are in Summary, but not in History and also a list of fields that are in History and not in Summary. </a:t>
            </a:r>
          </a:p>
          <a:p>
            <a:endParaRPr lang="en-US" dirty="0"/>
          </a:p>
          <a:p>
            <a:r>
              <a:rPr lang="en-US" dirty="0"/>
              <a:t>Below is the list of fields that are in both reports.</a:t>
            </a:r>
          </a:p>
          <a:p>
            <a:endParaRPr lang="en-US" dirty="0"/>
          </a:p>
          <a:p>
            <a:r>
              <a:rPr lang="en-US" dirty="0"/>
              <a:t>Columns in Common embed glossary</a:t>
            </a:r>
          </a:p>
          <a:p>
            <a:r>
              <a:rPr lang="en-US" sz="1200" b="0" i="0" u="none" strike="noStrike" kern="1200" dirty="0">
                <a:solidFill>
                  <a:schemeClr val="tx1"/>
                </a:solidFill>
                <a:effectLst/>
                <a:latin typeface="+mn-lt"/>
                <a:ea typeface="+mn-ea"/>
                <a:cs typeface="+mn-cs"/>
              </a:rPr>
              <a:t>Action Date, </a:t>
            </a:r>
            <a:r>
              <a:rPr lang="en-US" dirty="0"/>
              <a:t> </a:t>
            </a:r>
            <a:r>
              <a:rPr lang="en-US" sz="1200" b="0" i="0" u="none" strike="noStrike" kern="1200" dirty="0">
                <a:solidFill>
                  <a:schemeClr val="tx1"/>
                </a:solidFill>
                <a:effectLst/>
                <a:latin typeface="+mn-lt"/>
                <a:ea typeface="+mn-ea"/>
                <a:cs typeface="+mn-cs"/>
              </a:rPr>
              <a:t>Advice Code, </a:t>
            </a:r>
            <a:r>
              <a:rPr lang="en-US" dirty="0"/>
              <a:t> </a:t>
            </a:r>
            <a:r>
              <a:rPr lang="en-US" sz="1200" b="0" i="0" u="none" strike="noStrike" kern="1200" dirty="0">
                <a:solidFill>
                  <a:schemeClr val="tx1"/>
                </a:solidFill>
                <a:effectLst/>
                <a:latin typeface="+mn-lt"/>
                <a:ea typeface="+mn-ea"/>
                <a:cs typeface="+mn-cs"/>
              </a:rPr>
              <a:t>CAGE, </a:t>
            </a:r>
            <a:r>
              <a:rPr lang="en-US" dirty="0"/>
              <a:t> </a:t>
            </a:r>
            <a:r>
              <a:rPr lang="en-US" sz="1200" b="0" i="0" u="none" strike="noStrike" kern="1200" dirty="0">
                <a:solidFill>
                  <a:schemeClr val="tx1"/>
                </a:solidFill>
                <a:effectLst/>
                <a:latin typeface="+mn-lt"/>
                <a:ea typeface="+mn-ea"/>
                <a:cs typeface="+mn-cs"/>
              </a:rPr>
              <a:t>CLIN, </a:t>
            </a:r>
            <a:r>
              <a:rPr lang="en-US" dirty="0"/>
              <a:t> </a:t>
            </a:r>
            <a:r>
              <a:rPr lang="en-US" sz="1200" b="0" i="0" u="none" strike="noStrike" kern="1200" dirty="0">
                <a:solidFill>
                  <a:schemeClr val="tx1"/>
                </a:solidFill>
                <a:effectLst/>
                <a:latin typeface="+mn-lt"/>
                <a:ea typeface="+mn-ea"/>
                <a:cs typeface="+mn-cs"/>
              </a:rPr>
              <a:t>COG, </a:t>
            </a:r>
            <a:r>
              <a:rPr lang="en-US" dirty="0"/>
              <a:t> </a:t>
            </a:r>
            <a:r>
              <a:rPr lang="en-US" sz="1200" b="0" i="0" u="none" strike="noStrike" kern="1200" dirty="0">
                <a:solidFill>
                  <a:schemeClr val="tx1"/>
                </a:solidFill>
                <a:effectLst/>
                <a:latin typeface="+mn-lt"/>
                <a:ea typeface="+mn-ea"/>
                <a:cs typeface="+mn-cs"/>
              </a:rPr>
              <a:t>Condition Code, </a:t>
            </a:r>
            <a:r>
              <a:rPr lang="en-US" dirty="0"/>
              <a:t> </a:t>
            </a:r>
            <a:r>
              <a:rPr lang="en-US" sz="1200" b="0" i="0" u="none" strike="noStrike" kern="1200" dirty="0">
                <a:solidFill>
                  <a:schemeClr val="tx1"/>
                </a:solidFill>
                <a:effectLst/>
                <a:latin typeface="+mn-lt"/>
                <a:ea typeface="+mn-ea"/>
                <a:cs typeface="+mn-cs"/>
              </a:rPr>
              <a:t>Condition Code From, </a:t>
            </a:r>
            <a:r>
              <a:rPr lang="en-US" dirty="0"/>
              <a:t> </a:t>
            </a:r>
            <a:r>
              <a:rPr lang="en-US" sz="1200" b="0" i="0" u="none" strike="noStrike" kern="1200" dirty="0">
                <a:solidFill>
                  <a:schemeClr val="tx1"/>
                </a:solidFill>
                <a:effectLst/>
                <a:latin typeface="+mn-lt"/>
                <a:ea typeface="+mn-ea"/>
                <a:cs typeface="+mn-cs"/>
              </a:rPr>
              <a:t>Contract/PIIN, </a:t>
            </a:r>
            <a:r>
              <a:rPr lang="en-US" dirty="0"/>
              <a:t> </a:t>
            </a:r>
            <a:r>
              <a:rPr lang="en-US" sz="1200" b="0" i="0" u="none" strike="noStrike" kern="1200" dirty="0">
                <a:solidFill>
                  <a:schemeClr val="tx1"/>
                </a:solidFill>
                <a:effectLst/>
                <a:latin typeface="+mn-lt"/>
                <a:ea typeface="+mn-ea"/>
                <a:cs typeface="+mn-cs"/>
              </a:rPr>
              <a:t>Contractor </a:t>
            </a:r>
            <a:r>
              <a:rPr lang="en-US" sz="1200" b="0" i="0" u="none" strike="noStrike" kern="1200" dirty="0" err="1">
                <a:solidFill>
                  <a:schemeClr val="tx1"/>
                </a:solidFill>
                <a:effectLst/>
                <a:latin typeface="+mn-lt"/>
                <a:ea typeface="+mn-ea"/>
                <a:cs typeface="+mn-cs"/>
              </a:rPr>
              <a:t>DoDAAC</a:t>
            </a:r>
            <a:r>
              <a:rPr lang="en-US" sz="1200" b="0" i="0" u="none" strike="noStrike" kern="1200" dirty="0">
                <a:solidFill>
                  <a:schemeClr val="tx1"/>
                </a:solidFill>
                <a:effectLst/>
                <a:latin typeface="+mn-lt"/>
                <a:ea typeface="+mn-ea"/>
                <a:cs typeface="+mn-cs"/>
              </a:rPr>
              <a:t>, </a:t>
            </a:r>
            <a:r>
              <a:rPr lang="en-US" dirty="0"/>
              <a:t> </a:t>
            </a:r>
            <a:r>
              <a:rPr lang="en-US" sz="1200" b="0" i="0" u="none" strike="noStrike" kern="1200" dirty="0">
                <a:solidFill>
                  <a:schemeClr val="tx1"/>
                </a:solidFill>
                <a:effectLst/>
                <a:latin typeface="+mn-lt"/>
                <a:ea typeface="+mn-ea"/>
                <a:cs typeface="+mn-cs"/>
              </a:rPr>
              <a:t>Contractor Reference, </a:t>
            </a:r>
            <a:r>
              <a:rPr lang="en-US" dirty="0"/>
              <a:t> </a:t>
            </a:r>
            <a:r>
              <a:rPr lang="en-US" sz="1200" b="0" i="0" u="none" strike="noStrike" kern="1200" dirty="0">
                <a:solidFill>
                  <a:schemeClr val="tx1"/>
                </a:solidFill>
                <a:effectLst/>
                <a:latin typeface="+mn-lt"/>
                <a:ea typeface="+mn-ea"/>
                <a:cs typeface="+mn-cs"/>
              </a:rPr>
              <a:t>DD1348 Date, </a:t>
            </a:r>
            <a:r>
              <a:rPr lang="en-US" dirty="0"/>
              <a:t> </a:t>
            </a:r>
            <a:r>
              <a:rPr lang="en-US" sz="1200" b="0" i="0" u="none" strike="noStrike" kern="1200" dirty="0">
                <a:solidFill>
                  <a:schemeClr val="tx1"/>
                </a:solidFill>
                <a:effectLst/>
                <a:latin typeface="+mn-lt"/>
                <a:ea typeface="+mn-ea"/>
                <a:cs typeface="+mn-cs"/>
              </a:rPr>
              <a:t>DD1348 MILS Inbound, </a:t>
            </a:r>
            <a:r>
              <a:rPr lang="en-US" dirty="0"/>
              <a:t> </a:t>
            </a:r>
            <a:r>
              <a:rPr lang="en-US" sz="1200" b="0" i="0" u="none" strike="noStrike" kern="1200" dirty="0">
                <a:solidFill>
                  <a:schemeClr val="tx1"/>
                </a:solidFill>
                <a:effectLst/>
                <a:latin typeface="+mn-lt"/>
                <a:ea typeface="+mn-ea"/>
                <a:cs typeface="+mn-cs"/>
              </a:rPr>
              <a:t>DD1348 MILS Outbound, </a:t>
            </a:r>
            <a:r>
              <a:rPr lang="en-US" dirty="0"/>
              <a:t> </a:t>
            </a:r>
            <a:r>
              <a:rPr lang="en-US" sz="1200" b="0" i="0" u="none" strike="noStrike" kern="1200" dirty="0">
                <a:solidFill>
                  <a:schemeClr val="tx1"/>
                </a:solidFill>
                <a:effectLst/>
                <a:latin typeface="+mn-lt"/>
                <a:ea typeface="+mn-ea"/>
                <a:cs typeface="+mn-cs"/>
              </a:rPr>
              <a:t>DD250 Date, </a:t>
            </a:r>
            <a:r>
              <a:rPr lang="en-US" dirty="0"/>
              <a:t> </a:t>
            </a:r>
            <a:r>
              <a:rPr lang="en-US" sz="1200" b="0" i="0" u="none" strike="noStrike" kern="1200" dirty="0">
                <a:solidFill>
                  <a:schemeClr val="tx1"/>
                </a:solidFill>
                <a:effectLst/>
                <a:latin typeface="+mn-lt"/>
                <a:ea typeface="+mn-ea"/>
                <a:cs typeface="+mn-cs"/>
              </a:rPr>
              <a:t>DD250 Number, </a:t>
            </a:r>
            <a:r>
              <a:rPr lang="en-US" dirty="0"/>
              <a:t> </a:t>
            </a:r>
            <a:r>
              <a:rPr lang="en-US" sz="1200" b="0" i="0" u="none" strike="noStrike" kern="1200" dirty="0">
                <a:solidFill>
                  <a:schemeClr val="tx1"/>
                </a:solidFill>
                <a:effectLst/>
                <a:latin typeface="+mn-lt"/>
                <a:ea typeface="+mn-ea"/>
                <a:cs typeface="+mn-cs"/>
              </a:rPr>
              <a:t>Dimension, </a:t>
            </a:r>
            <a:r>
              <a:rPr lang="en-US" dirty="0"/>
              <a:t> </a:t>
            </a:r>
            <a:r>
              <a:rPr lang="en-US" sz="1200" b="0" i="0" u="none" strike="noStrike" kern="1200" dirty="0">
                <a:solidFill>
                  <a:schemeClr val="tx1"/>
                </a:solidFill>
                <a:effectLst/>
                <a:latin typeface="+mn-lt"/>
                <a:ea typeface="+mn-ea"/>
                <a:cs typeface="+mn-cs"/>
              </a:rPr>
              <a:t>Display Notes, </a:t>
            </a:r>
            <a:r>
              <a:rPr lang="en-US" dirty="0"/>
              <a:t> </a:t>
            </a:r>
            <a:r>
              <a:rPr lang="en-US" sz="1200" b="0" i="0" u="none" strike="noStrike" kern="1200" dirty="0">
                <a:solidFill>
                  <a:schemeClr val="tx1"/>
                </a:solidFill>
                <a:effectLst/>
                <a:latin typeface="+mn-lt"/>
                <a:ea typeface="+mn-ea"/>
                <a:cs typeface="+mn-cs"/>
              </a:rPr>
              <a:t>Display Option, </a:t>
            </a:r>
            <a:r>
              <a:rPr lang="en-US" dirty="0"/>
              <a:t> </a:t>
            </a:r>
            <a:r>
              <a:rPr lang="en-US" sz="1200" b="0" i="0" u="none" strike="noStrike" kern="1200" dirty="0">
                <a:solidFill>
                  <a:schemeClr val="tx1"/>
                </a:solidFill>
                <a:effectLst/>
                <a:latin typeface="+mn-lt"/>
                <a:ea typeface="+mn-ea"/>
                <a:cs typeface="+mn-cs"/>
              </a:rPr>
              <a:t>Distribution Code, </a:t>
            </a:r>
            <a:r>
              <a:rPr lang="en-US" dirty="0"/>
              <a:t> </a:t>
            </a:r>
            <a:r>
              <a:rPr lang="en-US" sz="1200" b="0" i="0" u="none" strike="noStrike" kern="1200" dirty="0">
                <a:solidFill>
                  <a:schemeClr val="tx1"/>
                </a:solidFill>
                <a:effectLst/>
                <a:latin typeface="+mn-lt"/>
                <a:ea typeface="+mn-ea"/>
                <a:cs typeface="+mn-cs"/>
              </a:rPr>
              <a:t>Doc ID, </a:t>
            </a:r>
            <a:r>
              <a:rPr lang="en-US" dirty="0"/>
              <a:t> </a:t>
            </a:r>
            <a:r>
              <a:rPr lang="en-US" sz="1200" b="0" i="0" u="none" strike="noStrike" kern="1200" dirty="0">
                <a:solidFill>
                  <a:schemeClr val="tx1"/>
                </a:solidFill>
                <a:effectLst/>
                <a:latin typeface="+mn-lt"/>
                <a:ea typeface="+mn-ea"/>
                <a:cs typeface="+mn-cs"/>
              </a:rPr>
              <a:t>ECD, </a:t>
            </a:r>
            <a:r>
              <a:rPr lang="en-US" dirty="0"/>
              <a:t> </a:t>
            </a:r>
            <a:r>
              <a:rPr lang="en-US" sz="1200" b="0" i="0" u="none" strike="noStrike" kern="1200" dirty="0">
                <a:solidFill>
                  <a:schemeClr val="tx1"/>
                </a:solidFill>
                <a:effectLst/>
                <a:latin typeface="+mn-lt"/>
                <a:ea typeface="+mn-ea"/>
                <a:cs typeface="+mn-cs"/>
              </a:rPr>
              <a:t>ECD Status, </a:t>
            </a:r>
            <a:r>
              <a:rPr lang="en-US" dirty="0"/>
              <a:t> </a:t>
            </a:r>
            <a:r>
              <a:rPr lang="en-US" sz="1200" b="0" i="0" u="none" strike="noStrike" kern="1200" dirty="0">
                <a:solidFill>
                  <a:schemeClr val="tx1"/>
                </a:solidFill>
                <a:effectLst/>
                <a:latin typeface="+mn-lt"/>
                <a:ea typeface="+mn-ea"/>
                <a:cs typeface="+mn-cs"/>
              </a:rPr>
              <a:t>Fund Code, </a:t>
            </a:r>
            <a:r>
              <a:rPr lang="en-US" dirty="0"/>
              <a:t> </a:t>
            </a:r>
            <a:r>
              <a:rPr lang="en-US" sz="1200" b="0" i="0" u="none" strike="noStrike" kern="1200" dirty="0">
                <a:solidFill>
                  <a:schemeClr val="tx1"/>
                </a:solidFill>
                <a:effectLst/>
                <a:latin typeface="+mn-lt"/>
                <a:ea typeface="+mn-ea"/>
                <a:cs typeface="+mn-cs"/>
              </a:rPr>
              <a:t>Location, </a:t>
            </a:r>
            <a:r>
              <a:rPr lang="en-US" dirty="0"/>
              <a:t> </a:t>
            </a:r>
            <a:r>
              <a:rPr lang="en-US" sz="1200" b="0" i="0" u="none" strike="noStrike" kern="1200" dirty="0">
                <a:solidFill>
                  <a:schemeClr val="tx1"/>
                </a:solidFill>
                <a:effectLst/>
                <a:latin typeface="+mn-lt"/>
                <a:ea typeface="+mn-ea"/>
                <a:cs typeface="+mn-cs"/>
              </a:rPr>
              <a:t>Management Code, </a:t>
            </a:r>
            <a:r>
              <a:rPr lang="en-US" dirty="0"/>
              <a:t> </a:t>
            </a:r>
            <a:r>
              <a:rPr lang="en-US" sz="1200" b="0" i="0" u="none" strike="noStrike" kern="1200" dirty="0">
                <a:solidFill>
                  <a:schemeClr val="tx1"/>
                </a:solidFill>
                <a:effectLst/>
                <a:latin typeface="+mn-lt"/>
                <a:ea typeface="+mn-ea"/>
                <a:cs typeface="+mn-cs"/>
              </a:rPr>
              <a:t>Material, </a:t>
            </a:r>
            <a:r>
              <a:rPr lang="en-US" dirty="0"/>
              <a:t> </a:t>
            </a:r>
            <a:r>
              <a:rPr lang="en-US" sz="1200" b="0" i="0" u="none" strike="noStrike" kern="1200" dirty="0">
                <a:solidFill>
                  <a:schemeClr val="tx1"/>
                </a:solidFill>
                <a:effectLst/>
                <a:latin typeface="+mn-lt"/>
                <a:ea typeface="+mn-ea"/>
                <a:cs typeface="+mn-cs"/>
              </a:rPr>
              <a:t>Material Description, </a:t>
            </a:r>
            <a:r>
              <a:rPr lang="en-US" dirty="0"/>
              <a:t> </a:t>
            </a:r>
            <a:r>
              <a:rPr lang="en-US" sz="1200" b="0" i="0" u="none" strike="noStrike" kern="1200" dirty="0">
                <a:solidFill>
                  <a:schemeClr val="tx1"/>
                </a:solidFill>
                <a:effectLst/>
                <a:latin typeface="+mn-lt"/>
                <a:ea typeface="+mn-ea"/>
                <a:cs typeface="+mn-cs"/>
              </a:rPr>
              <a:t>MILSDOC, </a:t>
            </a:r>
            <a:r>
              <a:rPr lang="en-US" dirty="0"/>
              <a:t> </a:t>
            </a:r>
            <a:r>
              <a:rPr lang="en-US" sz="1200" b="0" i="0" u="none" strike="noStrike" kern="1200" dirty="0">
                <a:solidFill>
                  <a:schemeClr val="tx1"/>
                </a:solidFill>
                <a:effectLst/>
                <a:latin typeface="+mn-lt"/>
                <a:ea typeface="+mn-ea"/>
                <a:cs typeface="+mn-cs"/>
              </a:rPr>
              <a:t>Order Quantity, </a:t>
            </a:r>
            <a:r>
              <a:rPr lang="en-US" dirty="0"/>
              <a:t> </a:t>
            </a:r>
            <a:r>
              <a:rPr lang="en-US" sz="1200" b="0" i="0" u="none" strike="noStrike" kern="1200" dirty="0">
                <a:solidFill>
                  <a:schemeClr val="tx1"/>
                </a:solidFill>
                <a:effectLst/>
                <a:latin typeface="+mn-lt"/>
                <a:ea typeface="+mn-ea"/>
                <a:cs typeface="+mn-cs"/>
              </a:rPr>
              <a:t>Order Unit, </a:t>
            </a:r>
            <a:r>
              <a:rPr lang="en-US" dirty="0"/>
              <a:t> </a:t>
            </a:r>
            <a:r>
              <a:rPr lang="en-US" sz="1200" b="0" i="0" u="none" strike="noStrike" kern="1200" dirty="0">
                <a:solidFill>
                  <a:schemeClr val="tx1"/>
                </a:solidFill>
                <a:effectLst/>
                <a:latin typeface="+mn-lt"/>
                <a:ea typeface="+mn-ea"/>
                <a:cs typeface="+mn-cs"/>
              </a:rPr>
              <a:t>PAYBK/BOROW, </a:t>
            </a:r>
            <a:r>
              <a:rPr lang="en-US" dirty="0"/>
              <a:t> </a:t>
            </a:r>
            <a:r>
              <a:rPr lang="en-US" sz="1200" b="0" i="0" u="none" strike="noStrike" kern="1200" dirty="0">
                <a:solidFill>
                  <a:schemeClr val="tx1"/>
                </a:solidFill>
                <a:effectLst/>
                <a:latin typeface="+mn-lt"/>
                <a:ea typeface="+mn-ea"/>
                <a:cs typeface="+mn-cs"/>
              </a:rPr>
              <a:t>PBL Indicator, </a:t>
            </a:r>
            <a:r>
              <a:rPr lang="en-US" dirty="0"/>
              <a:t> </a:t>
            </a:r>
            <a:r>
              <a:rPr lang="en-US" sz="1200" b="0" i="0" u="none" strike="noStrike" kern="1200" dirty="0">
                <a:solidFill>
                  <a:schemeClr val="tx1"/>
                </a:solidFill>
                <a:effectLst/>
                <a:latin typeface="+mn-lt"/>
                <a:ea typeface="+mn-ea"/>
                <a:cs typeface="+mn-cs"/>
              </a:rPr>
              <a:t>PO Line, </a:t>
            </a:r>
            <a:r>
              <a:rPr lang="en-US" dirty="0"/>
              <a:t> </a:t>
            </a:r>
            <a:r>
              <a:rPr lang="en-US" sz="1200" b="0" i="0" u="none" strike="noStrike" kern="1200" dirty="0">
                <a:solidFill>
                  <a:schemeClr val="tx1"/>
                </a:solidFill>
                <a:effectLst/>
                <a:latin typeface="+mn-lt"/>
                <a:ea typeface="+mn-ea"/>
                <a:cs typeface="+mn-cs"/>
              </a:rPr>
              <a:t>Project Code, </a:t>
            </a:r>
            <a:r>
              <a:rPr lang="en-US" dirty="0"/>
              <a:t> </a:t>
            </a:r>
            <a:r>
              <a:rPr lang="en-US" sz="1200" b="0" i="0" u="none" strike="noStrike" kern="1200" dirty="0">
                <a:solidFill>
                  <a:schemeClr val="tx1"/>
                </a:solidFill>
                <a:effectLst/>
                <a:latin typeface="+mn-lt"/>
                <a:ea typeface="+mn-ea"/>
                <a:cs typeface="+mn-cs"/>
              </a:rPr>
              <a:t>RCDN, </a:t>
            </a:r>
            <a:r>
              <a:rPr lang="en-US" dirty="0"/>
              <a:t> </a:t>
            </a:r>
            <a:r>
              <a:rPr lang="en-US" sz="1200" b="0" i="0" u="none" strike="noStrike" kern="1200" dirty="0">
                <a:solidFill>
                  <a:schemeClr val="tx1"/>
                </a:solidFill>
                <a:effectLst/>
                <a:latin typeface="+mn-lt"/>
                <a:ea typeface="+mn-ea"/>
                <a:cs typeface="+mn-cs"/>
              </a:rPr>
              <a:t>RDD, </a:t>
            </a:r>
            <a:r>
              <a:rPr lang="en-US" dirty="0"/>
              <a:t> </a:t>
            </a:r>
            <a:r>
              <a:rPr lang="en-US" sz="1200" b="0" i="0" u="none" strike="noStrike" kern="1200" dirty="0">
                <a:solidFill>
                  <a:schemeClr val="tx1"/>
                </a:solidFill>
                <a:effectLst/>
                <a:latin typeface="+mn-lt"/>
                <a:ea typeface="+mn-ea"/>
                <a:cs typeface="+mn-cs"/>
              </a:rPr>
              <a:t>Repair Event, </a:t>
            </a:r>
            <a:r>
              <a:rPr lang="en-US" dirty="0"/>
              <a:t> </a:t>
            </a:r>
            <a:r>
              <a:rPr lang="en-US" sz="1200" b="0" i="0" u="none" strike="noStrike" kern="1200" dirty="0">
                <a:solidFill>
                  <a:schemeClr val="tx1"/>
                </a:solidFill>
                <a:effectLst/>
                <a:latin typeface="+mn-lt"/>
                <a:ea typeface="+mn-ea"/>
                <a:cs typeface="+mn-cs"/>
              </a:rPr>
              <a:t>Repair Status, </a:t>
            </a:r>
            <a:r>
              <a:rPr lang="en-US" dirty="0"/>
              <a:t> </a:t>
            </a:r>
            <a:r>
              <a:rPr lang="en-US" sz="1200" b="0" i="0" u="none" strike="noStrike" kern="1200" dirty="0">
                <a:solidFill>
                  <a:schemeClr val="tx1"/>
                </a:solidFill>
                <a:effectLst/>
                <a:latin typeface="+mn-lt"/>
                <a:ea typeface="+mn-ea"/>
                <a:cs typeface="+mn-cs"/>
              </a:rPr>
              <a:t>Reversal Indicator, </a:t>
            </a:r>
            <a:r>
              <a:rPr lang="en-US" dirty="0"/>
              <a:t> </a:t>
            </a:r>
            <a:r>
              <a:rPr lang="en-US" sz="1200" b="0" i="0" u="none" strike="noStrike" kern="1200" dirty="0">
                <a:solidFill>
                  <a:schemeClr val="tx1"/>
                </a:solidFill>
                <a:effectLst/>
                <a:latin typeface="+mn-lt"/>
                <a:ea typeface="+mn-ea"/>
                <a:cs typeface="+mn-cs"/>
              </a:rPr>
              <a:t>RIC To, </a:t>
            </a:r>
            <a:r>
              <a:rPr lang="en-US" dirty="0"/>
              <a:t> </a:t>
            </a:r>
            <a:r>
              <a:rPr lang="en-US" sz="1200" b="0" i="0" u="none" strike="noStrike" kern="1200" dirty="0">
                <a:solidFill>
                  <a:schemeClr val="tx1"/>
                </a:solidFill>
                <a:effectLst/>
                <a:latin typeface="+mn-lt"/>
                <a:ea typeface="+mn-ea"/>
                <a:cs typeface="+mn-cs"/>
              </a:rPr>
              <a:t>Serial Number, </a:t>
            </a:r>
            <a:r>
              <a:rPr lang="en-US" dirty="0"/>
              <a:t> </a:t>
            </a:r>
            <a:r>
              <a:rPr lang="en-US" sz="1200" b="0" i="0" u="none" strike="noStrike" kern="1200" dirty="0">
                <a:solidFill>
                  <a:schemeClr val="tx1"/>
                </a:solidFill>
                <a:effectLst/>
                <a:latin typeface="+mn-lt"/>
                <a:ea typeface="+mn-ea"/>
                <a:cs typeface="+mn-cs"/>
              </a:rPr>
              <a:t>Ship to </a:t>
            </a:r>
            <a:r>
              <a:rPr lang="en-US" sz="1200" b="0" i="0" u="none" strike="noStrike" kern="1200" dirty="0" err="1">
                <a:solidFill>
                  <a:schemeClr val="tx1"/>
                </a:solidFill>
                <a:effectLst/>
                <a:latin typeface="+mn-lt"/>
                <a:ea typeface="+mn-ea"/>
                <a:cs typeface="+mn-cs"/>
              </a:rPr>
              <a:t>DoDAAC</a:t>
            </a:r>
            <a:r>
              <a:rPr lang="en-US" sz="1200" b="0" i="0" u="none" strike="noStrike" kern="1200" dirty="0">
                <a:solidFill>
                  <a:schemeClr val="tx1"/>
                </a:solidFill>
                <a:effectLst/>
                <a:latin typeface="+mn-lt"/>
                <a:ea typeface="+mn-ea"/>
                <a:cs typeface="+mn-cs"/>
              </a:rPr>
              <a:t>, </a:t>
            </a:r>
            <a:r>
              <a:rPr lang="en-US" dirty="0"/>
              <a:t> </a:t>
            </a:r>
            <a:r>
              <a:rPr lang="en-US" sz="1200" b="0" i="0" u="none" strike="noStrike" kern="1200" dirty="0">
                <a:solidFill>
                  <a:schemeClr val="tx1"/>
                </a:solidFill>
                <a:effectLst/>
                <a:latin typeface="+mn-lt"/>
                <a:ea typeface="+mn-ea"/>
                <a:cs typeface="+mn-cs"/>
              </a:rPr>
              <a:t>Shipment Status, </a:t>
            </a:r>
            <a:r>
              <a:rPr lang="en-US" dirty="0"/>
              <a:t> </a:t>
            </a:r>
            <a:r>
              <a:rPr lang="en-US" sz="1200" b="0" i="0" u="none" strike="noStrike" kern="1200" dirty="0">
                <a:solidFill>
                  <a:schemeClr val="tx1"/>
                </a:solidFill>
                <a:effectLst/>
                <a:latin typeface="+mn-lt"/>
                <a:ea typeface="+mn-ea"/>
                <a:cs typeface="+mn-cs"/>
              </a:rPr>
              <a:t>Shipped Date, </a:t>
            </a:r>
            <a:r>
              <a:rPr lang="en-US" dirty="0"/>
              <a:t> </a:t>
            </a:r>
            <a:r>
              <a:rPr lang="en-US" sz="1200" b="0" i="0" u="none" strike="noStrike" kern="1200" dirty="0">
                <a:solidFill>
                  <a:schemeClr val="tx1"/>
                </a:solidFill>
                <a:effectLst/>
                <a:latin typeface="+mn-lt"/>
                <a:ea typeface="+mn-ea"/>
                <a:cs typeface="+mn-cs"/>
              </a:rPr>
              <a:t>Signal Code, </a:t>
            </a:r>
            <a:r>
              <a:rPr lang="en-US" dirty="0"/>
              <a:t> </a:t>
            </a:r>
            <a:r>
              <a:rPr lang="en-US" sz="1200" b="0" i="0" u="none" strike="noStrike" kern="1200" dirty="0">
                <a:solidFill>
                  <a:schemeClr val="tx1"/>
                </a:solidFill>
                <a:effectLst/>
                <a:latin typeface="+mn-lt"/>
                <a:ea typeface="+mn-ea"/>
                <a:cs typeface="+mn-cs"/>
              </a:rPr>
              <a:t>SLIN, </a:t>
            </a:r>
            <a:r>
              <a:rPr lang="en-US" dirty="0"/>
              <a:t> </a:t>
            </a:r>
            <a:r>
              <a:rPr lang="en-US" sz="1200" b="0" i="0" u="none" strike="noStrike" kern="1200" dirty="0">
                <a:solidFill>
                  <a:schemeClr val="tx1"/>
                </a:solidFill>
                <a:effectLst/>
                <a:latin typeface="+mn-lt"/>
                <a:ea typeface="+mn-ea"/>
                <a:cs typeface="+mn-cs"/>
              </a:rPr>
              <a:t>SMIC, </a:t>
            </a:r>
            <a:r>
              <a:rPr lang="en-US" dirty="0"/>
              <a:t> </a:t>
            </a:r>
            <a:r>
              <a:rPr lang="en-US" sz="1200" b="0" i="0" u="none" strike="noStrike" kern="1200" dirty="0">
                <a:solidFill>
                  <a:schemeClr val="tx1"/>
                </a:solidFill>
                <a:effectLst/>
                <a:latin typeface="+mn-lt"/>
                <a:ea typeface="+mn-ea"/>
                <a:cs typeface="+mn-cs"/>
              </a:rPr>
              <a:t>SPIIN, </a:t>
            </a:r>
            <a:r>
              <a:rPr lang="en-US" dirty="0"/>
              <a:t> </a:t>
            </a:r>
            <a:r>
              <a:rPr lang="en-US" sz="1200" b="0" i="0" u="none" strike="noStrike" kern="1200" dirty="0">
                <a:solidFill>
                  <a:schemeClr val="tx1"/>
                </a:solidFill>
                <a:effectLst/>
                <a:latin typeface="+mn-lt"/>
                <a:ea typeface="+mn-ea"/>
                <a:cs typeface="+mn-cs"/>
              </a:rPr>
              <a:t>Status, </a:t>
            </a:r>
            <a:r>
              <a:rPr lang="en-US" dirty="0"/>
              <a:t> </a:t>
            </a:r>
            <a:r>
              <a:rPr lang="en-US" sz="1200" b="0" i="0" u="none" strike="noStrike" kern="1200" dirty="0">
                <a:solidFill>
                  <a:schemeClr val="tx1"/>
                </a:solidFill>
                <a:effectLst/>
                <a:latin typeface="+mn-lt"/>
                <a:ea typeface="+mn-ea"/>
                <a:cs typeface="+mn-cs"/>
              </a:rPr>
              <a:t>Unit of Issue, </a:t>
            </a:r>
            <a:r>
              <a:rPr lang="en-US" dirty="0"/>
              <a:t> </a:t>
            </a:r>
            <a:r>
              <a:rPr lang="en-US" sz="1200" b="0" i="0" u="none" strike="noStrike" kern="1200" dirty="0">
                <a:solidFill>
                  <a:schemeClr val="tx1"/>
                </a:solidFill>
                <a:effectLst/>
                <a:latin typeface="+mn-lt"/>
                <a:ea typeface="+mn-ea"/>
                <a:cs typeface="+mn-cs"/>
              </a:rPr>
              <a:t>Unit Price, </a:t>
            </a:r>
            <a:r>
              <a:rPr lang="en-US" dirty="0"/>
              <a:t> </a:t>
            </a:r>
            <a:r>
              <a:rPr lang="en-US" sz="1200" b="0" i="0" u="none" strike="noStrike" kern="1200" dirty="0">
                <a:solidFill>
                  <a:schemeClr val="tx1"/>
                </a:solidFill>
                <a:effectLst/>
                <a:latin typeface="+mn-lt"/>
                <a:ea typeface="+mn-ea"/>
                <a:cs typeface="+mn-cs"/>
              </a:rPr>
              <a:t>Vendor RIC, </a:t>
            </a:r>
            <a:endParaRPr lang="en-US" dirty="0"/>
          </a:p>
        </p:txBody>
      </p:sp>
      <p:sp>
        <p:nvSpPr>
          <p:cNvPr id="4" name="Slide Number Placeholder 3"/>
          <p:cNvSpPr>
            <a:spLocks noGrp="1"/>
          </p:cNvSpPr>
          <p:nvPr>
            <p:ph type="sldNum" sz="quarter" idx="10"/>
          </p:nvPr>
        </p:nvSpPr>
        <p:spPr/>
        <p:txBody>
          <a:bodyPr/>
          <a:lstStyle/>
          <a:p>
            <a:fld id="{AADDFB29-B26B-4349-9535-47F3BAB6A096}" type="slidenum">
              <a:rPr lang="en-US" smtClean="0"/>
              <a:t>53</a:t>
            </a:fld>
            <a:endParaRPr lang="en-US" dirty="0"/>
          </a:p>
        </p:txBody>
      </p:sp>
    </p:spTree>
    <p:extLst>
      <p:ext uri="{BB962C8B-B14F-4D97-AF65-F5344CB8AC3E}">
        <p14:creationId xmlns:p14="http://schemas.microsoft.com/office/powerpoint/2010/main" val="30067107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Commercial Repair Turnaround Time shows the number of days an asset has been inducted into work, or how long it took to repair an asset once its complete. </a:t>
            </a:r>
          </a:p>
          <a:p>
            <a:endParaRPr lang="en-US" dirty="0"/>
          </a:p>
          <a:p>
            <a:r>
              <a:rPr lang="en-US" dirty="0"/>
              <a:t>Enter your search criteria at the top and click Go.</a:t>
            </a:r>
          </a:p>
          <a:p>
            <a:endParaRPr lang="en-US" dirty="0"/>
          </a:p>
          <a:p>
            <a:r>
              <a:rPr lang="en-US" dirty="0"/>
              <a:t>You’ll need to select a Repair Status. Repair Status in Process shows when the unit was inducted and,</a:t>
            </a:r>
            <a:r>
              <a:rPr lang="en-US" baseline="0" dirty="0"/>
              <a:t> if its past due, how far past due it is. Repair Status Complete shows the completion date and how long the item was in work.</a:t>
            </a:r>
          </a:p>
          <a:p>
            <a:endParaRPr lang="en-US" baseline="0" dirty="0"/>
          </a:p>
          <a:p>
            <a:r>
              <a:rPr lang="en-US" baseline="0" dirty="0"/>
              <a:t>You can add and/or arrange the columns using the Cog wheel toward the center, and export to excel.</a:t>
            </a:r>
            <a:endParaRPr lang="en-US" dirty="0"/>
          </a:p>
        </p:txBody>
      </p:sp>
      <p:sp>
        <p:nvSpPr>
          <p:cNvPr id="4" name="Slide Number Placeholder 3"/>
          <p:cNvSpPr>
            <a:spLocks noGrp="1"/>
          </p:cNvSpPr>
          <p:nvPr>
            <p:ph type="sldNum" sz="quarter" idx="10"/>
          </p:nvPr>
        </p:nvSpPr>
        <p:spPr/>
        <p:txBody>
          <a:bodyPr/>
          <a:lstStyle/>
          <a:p>
            <a:fld id="{AADDFB29-B26B-4349-9535-47F3BAB6A096}" type="slidenum">
              <a:rPr lang="en-US" smtClean="0"/>
              <a:t>54</a:t>
            </a:fld>
            <a:endParaRPr lang="en-US" dirty="0"/>
          </a:p>
        </p:txBody>
      </p:sp>
    </p:spTree>
    <p:extLst>
      <p:ext uri="{BB962C8B-B14F-4D97-AF65-F5344CB8AC3E}">
        <p14:creationId xmlns:p14="http://schemas.microsoft.com/office/powerpoint/2010/main" val="26368905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Commercial Repair Scorecard shows a snapshot of a few key statics for a selected plant. </a:t>
            </a:r>
          </a:p>
          <a:p>
            <a:endParaRPr lang="en-US" dirty="0"/>
          </a:p>
          <a:p>
            <a:r>
              <a:rPr lang="en-US" dirty="0"/>
              <a:t>The fields are all automatically selected, but you can rearrange them using the cog wheel toward the center. You can also export this to excel using the export icon next to the cog wheel. </a:t>
            </a:r>
          </a:p>
          <a:p>
            <a:r>
              <a:rPr lang="en-US" dirty="0"/>
              <a:t>The fields are:</a:t>
            </a:r>
          </a:p>
          <a:p>
            <a:pPr marL="1257300" lvl="2" indent="-342900">
              <a:buFont typeface="Arial" panose="020B0604020202020204" pitchFamily="34" charset="0"/>
              <a:buChar char="•"/>
            </a:pPr>
            <a:r>
              <a:rPr lang="en-US" sz="1200" dirty="0">
                <a:sym typeface="Wingdings" panose="05000000000000000000" pitchFamily="2" charset="2"/>
              </a:rPr>
              <a:t>Vendor RIC</a:t>
            </a:r>
          </a:p>
          <a:p>
            <a:pPr marL="1257300" lvl="2" indent="-342900">
              <a:buFont typeface="Arial" panose="020B0604020202020204" pitchFamily="34" charset="0"/>
              <a:buChar char="•"/>
            </a:pPr>
            <a:r>
              <a:rPr lang="en-US" sz="1200" dirty="0">
                <a:sym typeface="Wingdings" panose="05000000000000000000" pitchFamily="2" charset="2"/>
              </a:rPr>
              <a:t>Vendor Cage</a:t>
            </a:r>
          </a:p>
          <a:p>
            <a:pPr marL="1257300" lvl="2" indent="-342900">
              <a:buFont typeface="Arial" panose="020B0604020202020204" pitchFamily="34" charset="0"/>
              <a:buChar char="•"/>
            </a:pPr>
            <a:r>
              <a:rPr lang="en-US" sz="1200" dirty="0">
                <a:sym typeface="Wingdings" panose="05000000000000000000" pitchFamily="2" charset="2"/>
              </a:rPr>
              <a:t>Total Open Stock In Transit</a:t>
            </a:r>
          </a:p>
          <a:p>
            <a:pPr marL="1257300" lvl="2" indent="-342900">
              <a:buFont typeface="Arial" panose="020B0604020202020204" pitchFamily="34" charset="0"/>
              <a:buChar char="•"/>
            </a:pPr>
            <a:r>
              <a:rPr lang="en-US" sz="1200" dirty="0">
                <a:sym typeface="Wingdings" panose="05000000000000000000" pitchFamily="2" charset="2"/>
              </a:rPr>
              <a:t>Total misdirect units on hand greater than 5 business days</a:t>
            </a:r>
          </a:p>
          <a:p>
            <a:pPr marL="1257300" lvl="2" indent="-342900">
              <a:buFont typeface="Arial" panose="020B0604020202020204" pitchFamily="34" charset="0"/>
              <a:buChar char="•"/>
            </a:pPr>
            <a:r>
              <a:rPr lang="en-US" sz="1200" dirty="0">
                <a:sym typeface="Wingdings" panose="05000000000000000000" pitchFamily="2" charset="2"/>
              </a:rPr>
              <a:t>Total past due estimated completion dates</a:t>
            </a:r>
          </a:p>
          <a:p>
            <a:pPr marL="1257300" lvl="2" indent="-342900">
              <a:buFont typeface="Arial" panose="020B0604020202020204" pitchFamily="34" charset="0"/>
              <a:buChar char="•"/>
            </a:pPr>
            <a:r>
              <a:rPr lang="en-US" sz="1200" dirty="0">
                <a:sym typeface="Wingdings" panose="05000000000000000000" pitchFamily="2" charset="2"/>
              </a:rPr>
              <a:t>Total over-inducted contract lines</a:t>
            </a:r>
          </a:p>
          <a:p>
            <a:pPr marL="1257300" lvl="2" indent="-342900">
              <a:buFont typeface="Arial" panose="020B0604020202020204" pitchFamily="34" charset="0"/>
              <a:buChar char="•"/>
            </a:pPr>
            <a:r>
              <a:rPr lang="en-US" sz="1200" dirty="0">
                <a:sym typeface="Wingdings" panose="05000000000000000000" pitchFamily="2" charset="2"/>
              </a:rPr>
              <a:t>Total active unfilled requisitions</a:t>
            </a:r>
          </a:p>
          <a:p>
            <a:pPr marL="1257300" lvl="2" indent="-342900">
              <a:buFont typeface="Arial" panose="020B0604020202020204" pitchFamily="34" charset="0"/>
              <a:buChar char="•"/>
            </a:pPr>
            <a:r>
              <a:rPr lang="en-US" sz="1200" dirty="0">
                <a:sym typeface="Wingdings" panose="05000000000000000000" pitchFamily="2" charset="2"/>
              </a:rPr>
              <a:t>Plant</a:t>
            </a:r>
          </a:p>
          <a:p>
            <a:endParaRPr lang="en-US" dirty="0"/>
          </a:p>
        </p:txBody>
      </p:sp>
      <p:sp>
        <p:nvSpPr>
          <p:cNvPr id="4" name="Slide Number Placeholder 3"/>
          <p:cNvSpPr>
            <a:spLocks noGrp="1"/>
          </p:cNvSpPr>
          <p:nvPr>
            <p:ph type="sldNum" sz="quarter" idx="10"/>
          </p:nvPr>
        </p:nvSpPr>
        <p:spPr/>
        <p:txBody>
          <a:bodyPr/>
          <a:lstStyle/>
          <a:p>
            <a:fld id="{AADDFB29-B26B-4349-9535-47F3BAB6A096}" type="slidenum">
              <a:rPr lang="en-US" smtClean="0"/>
              <a:t>55</a:t>
            </a:fld>
            <a:endParaRPr lang="en-US" dirty="0"/>
          </a:p>
        </p:txBody>
      </p:sp>
    </p:spTree>
    <p:extLst>
      <p:ext uri="{BB962C8B-B14F-4D97-AF65-F5344CB8AC3E}">
        <p14:creationId xmlns:p14="http://schemas.microsoft.com/office/powerpoint/2010/main" val="38703993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Stock Reconciliation Report shows variances between CAV-RP (RPACTN Quantity) and NAVY ERP (ECC Quantity) at the material level.</a:t>
            </a:r>
          </a:p>
          <a:p>
            <a:r>
              <a:rPr lang="en-US" dirty="0"/>
              <a:t>When entering a RIC you may see more than one plant to select. You will choose the C-Plant option for NAVSUP repairable assets.</a:t>
            </a:r>
          </a:p>
          <a:p>
            <a:r>
              <a:rPr lang="en-US" dirty="0"/>
              <a:t>You can enter a specific NIIN and condition code, or run it open to see all NIINs and condition codes for that site.</a:t>
            </a:r>
          </a:p>
          <a:p>
            <a:r>
              <a:rPr lang="en-US" dirty="0"/>
              <a:t>If you check the Discrepancies checkbox it will only show NIIN/Condition codes that have a variance between CAV-RP and Navy ERP. If you uncheck that box it will show All NIIN/Condition Codes. </a:t>
            </a:r>
          </a:p>
          <a:p>
            <a:endParaRPr lang="en-US" dirty="0"/>
          </a:p>
          <a:p>
            <a:r>
              <a:rPr lang="en-US" dirty="0"/>
              <a:t>All report fields are shown, and you can again reorganize using the Cog Wheel toward the center of the screen. You can export to excel using the export icon next to the cog wheel.</a:t>
            </a:r>
          </a:p>
          <a:p>
            <a:endParaRPr lang="en-US" dirty="0"/>
          </a:p>
          <a:p>
            <a:r>
              <a:rPr lang="en-US" dirty="0"/>
              <a:t>Uncheck discrepancy for all NIINs</a:t>
            </a:r>
          </a:p>
          <a:p>
            <a:r>
              <a:rPr lang="en-US" dirty="0"/>
              <a:t>Used for pulling inventory for W2W</a:t>
            </a:r>
          </a:p>
        </p:txBody>
      </p:sp>
      <p:sp>
        <p:nvSpPr>
          <p:cNvPr id="4" name="Slide Number Placeholder 3"/>
          <p:cNvSpPr>
            <a:spLocks noGrp="1"/>
          </p:cNvSpPr>
          <p:nvPr>
            <p:ph type="sldNum" sz="quarter" idx="10"/>
          </p:nvPr>
        </p:nvSpPr>
        <p:spPr/>
        <p:txBody>
          <a:bodyPr/>
          <a:lstStyle/>
          <a:p>
            <a:fld id="{AADDFB29-B26B-4349-9535-47F3BAB6A096}" type="slidenum">
              <a:rPr lang="en-US" smtClean="0"/>
              <a:t>56</a:t>
            </a:fld>
            <a:endParaRPr lang="en-US" dirty="0"/>
          </a:p>
        </p:txBody>
      </p:sp>
    </p:spTree>
    <p:extLst>
      <p:ext uri="{BB962C8B-B14F-4D97-AF65-F5344CB8AC3E}">
        <p14:creationId xmlns:p14="http://schemas.microsoft.com/office/powerpoint/2010/main" val="19620313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CAV-RP Statement of work mandates CAV-RP reporters conduct an annual Wall to Wall inventory using the Stock reconciliation report. </a:t>
            </a:r>
          </a:p>
          <a:p>
            <a:r>
              <a:rPr lang="en-US" dirty="0"/>
              <a:t>To run that report, uncheck discrepancies and all other columns except for Plant, material, and RP action quantity.</a:t>
            </a:r>
          </a:p>
          <a:p>
            <a:endParaRPr lang="en-US" dirty="0"/>
          </a:p>
          <a:p>
            <a:r>
              <a:rPr lang="en-US" dirty="0"/>
              <a:t>The exact verbiage in the CAV-RP Statement of work is below.</a:t>
            </a:r>
          </a:p>
          <a:p>
            <a:r>
              <a:rPr lang="en-US" dirty="0"/>
              <a:t>The Contractor will complete a physical count of all on hand assets for a particular NIIN and condition code on one single day by printing two Stock Reconciliation Reports one with, and one without quantities (the count sheet) from CAV RP. There must be a counter and validator involved with the process, and may be a second counter (if a discrepancy is identified during the first count). To meet segregation of duties 20 requirements, the counter, validator, and second counter (if necessary) must be different individuals. If segregation of duties cannot be implemented, a waiver must be approved by NAVSUP WSS. The first counter will use the count sheet to conduct a handwritten blind count by annotating the count sheet with the physical quantity for each NIIN by condition code (ensure to write date at the top of sheet). The validator will compare the filled out count sheet to the report with quantities. The validator will annotate any discrepancies on the count sheet. If there are discrepancies, a second counter will print a new count sheet and recount the discrepant NIIN(s). If resolved, this will be annotated on the blank sheet. If the second count still does not match the report with quantities, the validator will annotate any discrepancies on the count sheet and the discrepant quantity will be reported on the discrepancy tracker called out in Paragraph D.3.d. The first and second counter will legibly print their names, sign, and date the count sheets. The validator will legibly print their name, sign, and date all reports. The Contractor must retain all reports for ten (10) years, per the Revised Record Retention Requirements to Support Department of the Navy Financial Statement, and provide to the Government upon request. </a:t>
            </a:r>
          </a:p>
        </p:txBody>
      </p:sp>
      <p:sp>
        <p:nvSpPr>
          <p:cNvPr id="4" name="Slide Number Placeholder 3"/>
          <p:cNvSpPr>
            <a:spLocks noGrp="1"/>
          </p:cNvSpPr>
          <p:nvPr>
            <p:ph type="sldNum" sz="quarter" idx="10"/>
          </p:nvPr>
        </p:nvSpPr>
        <p:spPr/>
        <p:txBody>
          <a:bodyPr/>
          <a:lstStyle/>
          <a:p>
            <a:fld id="{AADDFB29-B26B-4349-9535-47F3BAB6A096}" type="slidenum">
              <a:rPr lang="en-US" smtClean="0"/>
              <a:t>57</a:t>
            </a:fld>
            <a:endParaRPr lang="en-US" dirty="0"/>
          </a:p>
        </p:txBody>
      </p:sp>
    </p:spTree>
    <p:extLst>
      <p:ext uri="{BB962C8B-B14F-4D97-AF65-F5344CB8AC3E}">
        <p14:creationId xmlns:p14="http://schemas.microsoft.com/office/powerpoint/2010/main" val="35948083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Transaction reconciliation report shows the information for the transactions causing the discrepancy between CAV-RP and NAVY ERP.</a:t>
            </a:r>
          </a:p>
          <a:p>
            <a:endParaRPr lang="en-US" dirty="0"/>
          </a:p>
          <a:p>
            <a:r>
              <a:rPr lang="en-US" dirty="0"/>
              <a:t>You can search RCDN, Material, specific date range, as well as Doc ID for specific transaction type.</a:t>
            </a:r>
          </a:p>
          <a:p>
            <a:endParaRPr lang="en-US" dirty="0"/>
          </a:p>
          <a:p>
            <a:r>
              <a:rPr lang="en-US" dirty="0"/>
              <a:t>D4-Procurement </a:t>
            </a:r>
          </a:p>
          <a:p>
            <a:r>
              <a:rPr lang="en-US" dirty="0"/>
              <a:t>D6-Receipt</a:t>
            </a:r>
          </a:p>
          <a:p>
            <a:r>
              <a:rPr lang="en-US" dirty="0"/>
              <a:t>D7-Shipment</a:t>
            </a:r>
          </a:p>
          <a:p>
            <a:r>
              <a:rPr lang="en-US" dirty="0"/>
              <a:t>D8-Gain</a:t>
            </a:r>
          </a:p>
          <a:p>
            <a:r>
              <a:rPr lang="en-US" dirty="0"/>
              <a:t>D9-Loss</a:t>
            </a:r>
          </a:p>
          <a:p>
            <a:r>
              <a:rPr lang="en-US" dirty="0"/>
              <a:t>DAC-condition code change</a:t>
            </a:r>
          </a:p>
          <a:p>
            <a:endParaRPr lang="en-US" dirty="0"/>
          </a:p>
          <a:p>
            <a:r>
              <a:rPr lang="en-US" dirty="0"/>
              <a:t>Again, you can rearrange the fields using the Cog Wheel in the center of the screen, and export to excel using the export icon. </a:t>
            </a:r>
          </a:p>
        </p:txBody>
      </p:sp>
      <p:sp>
        <p:nvSpPr>
          <p:cNvPr id="4" name="Slide Number Placeholder 3"/>
          <p:cNvSpPr>
            <a:spLocks noGrp="1"/>
          </p:cNvSpPr>
          <p:nvPr>
            <p:ph type="sldNum" sz="quarter" idx="10"/>
          </p:nvPr>
        </p:nvSpPr>
        <p:spPr/>
        <p:txBody>
          <a:bodyPr/>
          <a:lstStyle/>
          <a:p>
            <a:fld id="{AADDFB29-B26B-4349-9535-47F3BAB6A096}" type="slidenum">
              <a:rPr lang="en-US" smtClean="0"/>
              <a:t>58</a:t>
            </a:fld>
            <a:endParaRPr lang="en-US" dirty="0"/>
          </a:p>
        </p:txBody>
      </p:sp>
    </p:spTree>
    <p:extLst>
      <p:ext uri="{BB962C8B-B14F-4D97-AF65-F5344CB8AC3E}">
        <p14:creationId xmlns:p14="http://schemas.microsoft.com/office/powerpoint/2010/main" val="41313370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DFB29-B26B-4349-9535-47F3BAB6A096}" type="slidenum">
              <a:rPr lang="en-US" smtClean="0"/>
              <a:t>59</a:t>
            </a:fld>
            <a:endParaRPr lang="en-US" dirty="0"/>
          </a:p>
        </p:txBody>
      </p:sp>
    </p:spTree>
    <p:extLst>
      <p:ext uri="{BB962C8B-B14F-4D97-AF65-F5344CB8AC3E}">
        <p14:creationId xmlns:p14="http://schemas.microsoft.com/office/powerpoint/2010/main" val="820394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DFB29-B26B-4349-9535-47F3BAB6A096}" type="slidenum">
              <a:rPr lang="en-US" smtClean="0"/>
              <a:t>6</a:t>
            </a:fld>
            <a:endParaRPr lang="en-US" dirty="0"/>
          </a:p>
        </p:txBody>
      </p:sp>
    </p:spTree>
    <p:extLst>
      <p:ext uri="{BB962C8B-B14F-4D97-AF65-F5344CB8AC3E}">
        <p14:creationId xmlns:p14="http://schemas.microsoft.com/office/powerpoint/2010/main" val="8240494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Found in the RP </a:t>
            </a:r>
            <a:r>
              <a:rPr lang="en-US" dirty="0" err="1"/>
              <a:t>Misc</a:t>
            </a:r>
            <a:r>
              <a:rPr lang="en-US" dirty="0"/>
              <a:t> section</a:t>
            </a:r>
          </a:p>
          <a:p>
            <a:endParaRPr lang="en-US" dirty="0"/>
          </a:p>
          <a:p>
            <a:r>
              <a:rPr lang="en-US" dirty="0"/>
              <a:t>When entering the description ensure you are entering information to identify the asset, and the type of document. As you’ll see in the next slide the description is the only way to identify which asset the file pertains to.</a:t>
            </a:r>
          </a:p>
          <a:p>
            <a:endParaRPr lang="en-US" dirty="0"/>
          </a:p>
          <a:p>
            <a:r>
              <a:rPr lang="en-US" dirty="0"/>
              <a:t>File types:</a:t>
            </a:r>
          </a:p>
          <a:p>
            <a:endParaRPr lang="en-US" dirty="0"/>
          </a:p>
          <a:p>
            <a:pPr marL="342900" marR="0" lvl="0" indent="-342900">
              <a:spcBef>
                <a:spcPts val="0"/>
              </a:spcBef>
              <a:spcAft>
                <a:spcPts val="0"/>
              </a:spcAft>
              <a:buFont typeface="Symbol" panose="05050102010706020507" pitchFamily="18" charset="2"/>
              <a:buChar char=""/>
              <a:tabLst>
                <a:tab pos="800100" algn="l"/>
              </a:tabLst>
            </a:pPr>
            <a:r>
              <a:rPr lang="en-US" sz="1800" dirty="0">
                <a:effectLst/>
                <a:latin typeface="Times New Roman" panose="02020603050405020304" pitchFamily="18" charset="0"/>
                <a:ea typeface="Times New Roman" panose="02020603050405020304" pitchFamily="18" charset="0"/>
              </a:rPr>
              <a:t>Microsoft Word Document (.doc/.docx)</a:t>
            </a:r>
          </a:p>
          <a:p>
            <a:pPr marL="342900" marR="0" lvl="0" indent="-342900">
              <a:spcBef>
                <a:spcPts val="0"/>
              </a:spcBef>
              <a:spcAft>
                <a:spcPts val="0"/>
              </a:spcAft>
              <a:buFont typeface="Symbol" panose="05050102010706020507" pitchFamily="18" charset="2"/>
              <a:buChar char=""/>
              <a:tabLst>
                <a:tab pos="800100" algn="l"/>
              </a:tabLst>
            </a:pPr>
            <a:r>
              <a:rPr lang="en-US" sz="1800" dirty="0">
                <a:effectLst/>
                <a:latin typeface="Times New Roman" panose="02020603050405020304" pitchFamily="18" charset="0"/>
                <a:ea typeface="Times New Roman" panose="02020603050405020304" pitchFamily="18" charset="0"/>
              </a:rPr>
              <a:t>Microsoft Excel (.</a:t>
            </a:r>
            <a:r>
              <a:rPr lang="en-US" sz="1800" dirty="0" err="1">
                <a:effectLst/>
                <a:latin typeface="Times New Roman" panose="02020603050405020304" pitchFamily="18" charset="0"/>
                <a:ea typeface="Times New Roman" panose="02020603050405020304" pitchFamily="18" charset="0"/>
              </a:rPr>
              <a:t>xls</a:t>
            </a:r>
            <a:r>
              <a:rPr lang="en-US" sz="1800" dirty="0">
                <a:effectLst/>
                <a:latin typeface="Times New Roman" panose="02020603050405020304" pitchFamily="18" charset="0"/>
                <a:ea typeface="Times New Roman" panose="02020603050405020304" pitchFamily="18" charset="0"/>
              </a:rPr>
              <a:t>/.xlsx)</a:t>
            </a:r>
          </a:p>
          <a:p>
            <a:pPr marL="342900" marR="0" lvl="0" indent="-342900">
              <a:spcBef>
                <a:spcPts val="0"/>
              </a:spcBef>
              <a:spcAft>
                <a:spcPts val="0"/>
              </a:spcAft>
              <a:buFont typeface="Symbol" panose="05050102010706020507" pitchFamily="18" charset="2"/>
              <a:buChar char=""/>
              <a:tabLst>
                <a:tab pos="800100" algn="l"/>
              </a:tabLst>
            </a:pPr>
            <a:r>
              <a:rPr lang="en-US" sz="1800" dirty="0">
                <a:effectLst/>
                <a:latin typeface="Times New Roman" panose="02020603050405020304" pitchFamily="18" charset="0"/>
                <a:ea typeface="Times New Roman" panose="02020603050405020304" pitchFamily="18" charset="0"/>
              </a:rPr>
              <a:t>Portable Document Format (.pdf)</a:t>
            </a:r>
          </a:p>
          <a:p>
            <a:pPr marL="342900" marR="0" lvl="0" indent="-342900">
              <a:spcBef>
                <a:spcPts val="0"/>
              </a:spcBef>
              <a:spcAft>
                <a:spcPts val="0"/>
              </a:spcAft>
              <a:buFont typeface="Symbol" panose="05050102010706020507" pitchFamily="18" charset="2"/>
              <a:buChar char=""/>
              <a:tabLst>
                <a:tab pos="800100" algn="l"/>
              </a:tabLst>
            </a:pPr>
            <a:r>
              <a:rPr lang="en-US" sz="1800" dirty="0">
                <a:effectLst/>
                <a:latin typeface="Times New Roman" panose="02020603050405020304" pitchFamily="18" charset="0"/>
                <a:ea typeface="Times New Roman" panose="02020603050405020304" pitchFamily="18" charset="0"/>
              </a:rPr>
              <a:t>Joint Photographic Experts Group (.jpg)</a:t>
            </a:r>
          </a:p>
          <a:p>
            <a:pPr marL="342900" marR="0" lvl="0" indent="-342900">
              <a:spcBef>
                <a:spcPts val="0"/>
              </a:spcBef>
              <a:spcAft>
                <a:spcPts val="600"/>
              </a:spcAft>
              <a:buFont typeface="Symbol" panose="05050102010706020507" pitchFamily="18" charset="2"/>
              <a:buChar char=""/>
              <a:tabLst>
                <a:tab pos="800100" algn="l"/>
              </a:tabLst>
            </a:pPr>
            <a:r>
              <a:rPr lang="en-US" sz="1800" dirty="0">
                <a:effectLst/>
                <a:latin typeface="Times New Roman" panose="02020603050405020304" pitchFamily="18" charset="0"/>
                <a:ea typeface="Times New Roman" panose="02020603050405020304" pitchFamily="18" charset="0"/>
              </a:rPr>
              <a:t>Outlook email (.msg)</a:t>
            </a:r>
          </a:p>
          <a:p>
            <a:endParaRPr lang="en-US" dirty="0"/>
          </a:p>
        </p:txBody>
      </p:sp>
      <p:sp>
        <p:nvSpPr>
          <p:cNvPr id="4" name="Slide Number Placeholder 3"/>
          <p:cNvSpPr>
            <a:spLocks noGrp="1"/>
          </p:cNvSpPr>
          <p:nvPr>
            <p:ph type="sldNum" sz="quarter" idx="5"/>
          </p:nvPr>
        </p:nvSpPr>
        <p:spPr/>
        <p:txBody>
          <a:bodyPr/>
          <a:lstStyle/>
          <a:p>
            <a:fld id="{AADDFB29-B26B-4349-9535-47F3BAB6A096}" type="slidenum">
              <a:rPr lang="en-US" smtClean="0"/>
              <a:t>60</a:t>
            </a:fld>
            <a:endParaRPr lang="en-US" dirty="0"/>
          </a:p>
        </p:txBody>
      </p:sp>
    </p:spTree>
    <p:extLst>
      <p:ext uri="{BB962C8B-B14F-4D97-AF65-F5344CB8AC3E}">
        <p14:creationId xmlns:p14="http://schemas.microsoft.com/office/powerpoint/2010/main" val="14281508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uploads are identified by their description, so it is important to be as detailed as possible when choosing a description. </a:t>
            </a:r>
          </a:p>
          <a:p>
            <a:endParaRPr lang="en-US" dirty="0"/>
          </a:p>
          <a:p>
            <a:r>
              <a:rPr lang="en-US" dirty="0"/>
              <a:t>Each upload is assigned a document number, but these are not unique to each upload. The assigned document number consists of the </a:t>
            </a:r>
            <a:r>
              <a:rPr lang="en-US" dirty="0" err="1"/>
              <a:t>DoDAAC+RIC+Year</a:t>
            </a:r>
            <a:r>
              <a:rPr lang="en-US" dirty="0"/>
              <a:t>. </a:t>
            </a:r>
          </a:p>
        </p:txBody>
      </p:sp>
      <p:sp>
        <p:nvSpPr>
          <p:cNvPr id="4" name="Slide Number Placeholder 3"/>
          <p:cNvSpPr>
            <a:spLocks noGrp="1"/>
          </p:cNvSpPr>
          <p:nvPr>
            <p:ph type="sldNum" sz="quarter" idx="5"/>
          </p:nvPr>
        </p:nvSpPr>
        <p:spPr/>
        <p:txBody>
          <a:bodyPr/>
          <a:lstStyle/>
          <a:p>
            <a:fld id="{AADDFB29-B26B-4349-9535-47F3BAB6A096}" type="slidenum">
              <a:rPr lang="en-US" smtClean="0"/>
              <a:t>61</a:t>
            </a:fld>
            <a:endParaRPr lang="en-US" dirty="0"/>
          </a:p>
        </p:txBody>
      </p:sp>
    </p:spTree>
    <p:extLst>
      <p:ext uri="{BB962C8B-B14F-4D97-AF65-F5344CB8AC3E}">
        <p14:creationId xmlns:p14="http://schemas.microsoft.com/office/powerpoint/2010/main" val="6499628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Document Download is where you can download documents provided by the NAVSUP CAV-RP team. These documents are viewable to all CAV-RP users.</a:t>
            </a:r>
          </a:p>
        </p:txBody>
      </p:sp>
      <p:sp>
        <p:nvSpPr>
          <p:cNvPr id="4" name="Slide Number Placeholder 3"/>
          <p:cNvSpPr>
            <a:spLocks noGrp="1"/>
          </p:cNvSpPr>
          <p:nvPr>
            <p:ph type="sldNum" sz="quarter" idx="5"/>
          </p:nvPr>
        </p:nvSpPr>
        <p:spPr/>
        <p:txBody>
          <a:bodyPr/>
          <a:lstStyle/>
          <a:p>
            <a:fld id="{AADDFB29-B26B-4349-9535-47F3BAB6A096}" type="slidenum">
              <a:rPr lang="en-US" smtClean="0"/>
              <a:t>62</a:t>
            </a:fld>
            <a:endParaRPr lang="en-US" dirty="0"/>
          </a:p>
        </p:txBody>
      </p:sp>
    </p:spTree>
    <p:extLst>
      <p:ext uri="{BB962C8B-B14F-4D97-AF65-F5344CB8AC3E}">
        <p14:creationId xmlns:p14="http://schemas.microsoft.com/office/powerpoint/2010/main" val="35577721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DDFB29-B26B-4349-9535-47F3BAB6A096}" type="slidenum">
              <a:rPr lang="en-US" smtClean="0"/>
              <a:t>63</a:t>
            </a:fld>
            <a:endParaRPr lang="en-US" dirty="0"/>
          </a:p>
        </p:txBody>
      </p:sp>
    </p:spTree>
    <p:extLst>
      <p:ext uri="{BB962C8B-B14F-4D97-AF65-F5344CB8AC3E}">
        <p14:creationId xmlns:p14="http://schemas.microsoft.com/office/powerpoint/2010/main" val="28818269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DDFB29-B26B-4349-9535-47F3BAB6A096}" type="slidenum">
              <a:rPr lang="en-US" smtClean="0"/>
              <a:t>64</a:t>
            </a:fld>
            <a:endParaRPr lang="en-US" dirty="0"/>
          </a:p>
        </p:txBody>
      </p:sp>
    </p:spTree>
    <p:extLst>
      <p:ext uri="{BB962C8B-B14F-4D97-AF65-F5344CB8AC3E}">
        <p14:creationId xmlns:p14="http://schemas.microsoft.com/office/powerpoint/2010/main" val="3496102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Due in report is found in the </a:t>
            </a:r>
            <a:r>
              <a:rPr lang="en-US" b="1" u="sng" dirty="0"/>
              <a:t>RP Reporting </a:t>
            </a:r>
            <a:r>
              <a:rPr lang="en-US" dirty="0"/>
              <a:t>Section.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remaining receipt functions are found in the </a:t>
            </a:r>
            <a:r>
              <a:rPr lang="en-US" sz="1200" b="1" u="sng" dirty="0"/>
              <a:t>RP Goods Receipt </a:t>
            </a:r>
            <a:r>
              <a:rPr lang="en-US" sz="1200" b="0" u="none" dirty="0"/>
              <a:t>section.</a:t>
            </a:r>
            <a:endParaRPr lang="en-US" sz="1200" b="1" u="sng" dirty="0"/>
          </a:p>
          <a:p>
            <a:endParaRPr lang="en-US" dirty="0"/>
          </a:p>
        </p:txBody>
      </p:sp>
      <p:sp>
        <p:nvSpPr>
          <p:cNvPr id="4" name="Slide Number Placeholder 3"/>
          <p:cNvSpPr>
            <a:spLocks noGrp="1"/>
          </p:cNvSpPr>
          <p:nvPr>
            <p:ph type="sldNum" sz="quarter" idx="10"/>
          </p:nvPr>
        </p:nvSpPr>
        <p:spPr/>
        <p:txBody>
          <a:bodyPr/>
          <a:lstStyle/>
          <a:p>
            <a:fld id="{AADDFB29-B26B-4349-9535-47F3BAB6A096}" type="slidenum">
              <a:rPr lang="en-US" smtClean="0"/>
              <a:t>7</a:t>
            </a:fld>
            <a:endParaRPr lang="en-US" dirty="0"/>
          </a:p>
        </p:txBody>
      </p:sp>
    </p:spTree>
    <p:extLst>
      <p:ext uri="{BB962C8B-B14F-4D97-AF65-F5344CB8AC3E}">
        <p14:creationId xmlns:p14="http://schemas.microsoft.com/office/powerpoint/2010/main" val="3458768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posting a good receipt using a DD-1348 make sure it has your </a:t>
            </a:r>
            <a:r>
              <a:rPr lang="en-US" dirty="0" err="1"/>
              <a:t>DoDAAC</a:t>
            </a:r>
            <a:r>
              <a:rPr lang="en-US" dirty="0"/>
              <a:t> in box 3 (top-right corner) of the DD-1348. If you do not receive paperwork or correct paperwork please reach out to your CAV-RP analyst with any documentation you did receive, for example shipping labels, NIIN/serial number, tracking information, date it was delivered, etc. This will help them locate the proper DD-1348. If they are unable to locate the proper DD-1348 they will provide you with a No Paperwork document number to use to receive the material into CAV-RP.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DFB29-B26B-4349-9535-47F3BAB6A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144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due in report is located on the RP reporting category on the main page. This is where you can pull a report of all assets shipped to you that have not been received in CAV-RP yet. </a:t>
            </a:r>
            <a:endParaRPr lang="en-US" dirty="0"/>
          </a:p>
        </p:txBody>
      </p:sp>
      <p:sp>
        <p:nvSpPr>
          <p:cNvPr id="4" name="Slide Number Placeholder 3"/>
          <p:cNvSpPr>
            <a:spLocks noGrp="1"/>
          </p:cNvSpPr>
          <p:nvPr>
            <p:ph type="sldNum" sz="quarter" idx="10"/>
          </p:nvPr>
        </p:nvSpPr>
        <p:spPr/>
        <p:txBody>
          <a:bodyPr/>
          <a:lstStyle/>
          <a:p>
            <a:fld id="{AADDFB29-B26B-4349-9535-47F3BAB6A096}" type="slidenum">
              <a:rPr lang="en-US" smtClean="0"/>
              <a:t>9</a:t>
            </a:fld>
            <a:endParaRPr lang="en-US" dirty="0"/>
          </a:p>
        </p:txBody>
      </p:sp>
    </p:spTree>
    <p:extLst>
      <p:ext uri="{BB962C8B-B14F-4D97-AF65-F5344CB8AC3E}">
        <p14:creationId xmlns:p14="http://schemas.microsoft.com/office/powerpoint/2010/main" val="1028169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and 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306432" y="1616617"/>
            <a:ext cx="3046369" cy="4351338"/>
          </a:xfrm>
        </p:spPr>
        <p:txBody>
          <a:bodyPr/>
          <a:lstStyle>
            <a:lvl1pPr marL="0" marR="0" indent="0" algn="l" defTabSz="914400" rtl="0" eaLnBrk="1" fontAlgn="auto" latinLnBrk="0" hangingPunct="1">
              <a:lnSpc>
                <a:spcPts val="1400"/>
              </a:lnSpc>
              <a:spcBef>
                <a:spcPts val="0"/>
              </a:spcBef>
              <a:spcAft>
                <a:spcPts val="600"/>
              </a:spcAft>
              <a:buClr>
                <a:srgbClr val="002A7E"/>
              </a:buClr>
              <a:buSzTx/>
              <a:buFontTx/>
              <a:buNone/>
              <a:tabLst/>
              <a:defRPr sz="1100"/>
            </a:lvl1pPr>
            <a:lvl2pPr marL="225425" indent="0">
              <a:buFontTx/>
              <a:buNone/>
              <a:defRPr sz="1100"/>
            </a:lvl2pPr>
            <a:lvl3pPr marL="460375" indent="0">
              <a:buFontTx/>
              <a:buNone/>
              <a:defRPr sz="1100"/>
            </a:lvl3pPr>
            <a:lvl4pPr marL="627063" indent="0">
              <a:buFontTx/>
              <a:buNone/>
              <a:defRPr sz="1100"/>
            </a:lvl4pPr>
            <a:lvl5pPr marL="798513" indent="0">
              <a:buFontTx/>
              <a:buNone/>
              <a:defRPr sz="1100"/>
            </a:lvl5pPr>
          </a:lstStyle>
          <a:p>
            <a:pPr marL="0" marR="0" lvl="0" indent="0" algn="l" defTabSz="914400" rtl="0" eaLnBrk="1" fontAlgn="auto" latinLnBrk="0" hangingPunct="1">
              <a:lnSpc>
                <a:spcPts val="1400"/>
              </a:lnSpc>
              <a:spcBef>
                <a:spcPts val="0"/>
              </a:spcBef>
              <a:spcAft>
                <a:spcPts val="600"/>
              </a:spcAft>
              <a:buClr>
                <a:srgbClr val="002A7E"/>
              </a:buClr>
              <a:buSzTx/>
              <a:buFontTx/>
              <a:buNone/>
              <a:tabLst/>
              <a:defRPr/>
            </a:pPr>
            <a:r>
              <a:rPr lang="en-US" altLang="en-US" sz="1100" dirty="0">
                <a:latin typeface="Arial" panose="020B0604020202020204" pitchFamily="34" charset="0"/>
                <a:cs typeface="Arial" panose="020B0604020202020204" pitchFamily="34" charset="0"/>
              </a:rPr>
              <a:t>Click here to edit text. This is a sample text box. Regular text should be 11 pt. Arial.  Click here to edit text. This is a sample text box. 11 pt. Arial.  Click here to edit text. </a:t>
            </a:r>
            <a:endParaRPr lang="en-US" dirty="0"/>
          </a:p>
        </p:txBody>
      </p:sp>
      <p:sp>
        <p:nvSpPr>
          <p:cNvPr id="8" name="Content Placeholder 2"/>
          <p:cNvSpPr>
            <a:spLocks noGrp="1"/>
          </p:cNvSpPr>
          <p:nvPr>
            <p:ph sz="half" idx="10"/>
          </p:nvPr>
        </p:nvSpPr>
        <p:spPr>
          <a:xfrm>
            <a:off x="3621677" y="1616617"/>
            <a:ext cx="5217523"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222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0506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7800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76632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0263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00495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44266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83719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75889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16661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ver Slide Option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359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List &amp; Image">
    <p:spTree>
      <p:nvGrpSpPr>
        <p:cNvPr id="1" name=""/>
        <p:cNvGrpSpPr/>
        <p:nvPr/>
      </p:nvGrpSpPr>
      <p:grpSpPr>
        <a:xfrm>
          <a:off x="0" y="0"/>
          <a:ext cx="0" cy="0"/>
          <a:chOff x="0" y="0"/>
          <a:chExt cx="0" cy="0"/>
        </a:xfrm>
      </p:grpSpPr>
      <p:sp>
        <p:nvSpPr>
          <p:cNvPr id="6" name="Title 1"/>
          <p:cNvSpPr>
            <a:spLocks noGrp="1"/>
          </p:cNvSpPr>
          <p:nvPr>
            <p:ph type="title"/>
          </p:nvPr>
        </p:nvSpPr>
        <p:spPr>
          <a:xfrm>
            <a:off x="2595154" y="798843"/>
            <a:ext cx="5920196" cy="369332"/>
          </a:xfrm>
        </p:spPr>
        <p:txBody>
          <a:bodyPr/>
          <a:lstStyle/>
          <a:p>
            <a:r>
              <a:rPr lang="en-US" dirty="0"/>
              <a:t>Click to edit Master title style</a:t>
            </a:r>
          </a:p>
        </p:txBody>
      </p:sp>
      <p:sp>
        <p:nvSpPr>
          <p:cNvPr id="3" name="Text Placeholder 2"/>
          <p:cNvSpPr>
            <a:spLocks noGrp="1"/>
          </p:cNvSpPr>
          <p:nvPr>
            <p:ph type="body" idx="1" hasCustomPrompt="1"/>
          </p:nvPr>
        </p:nvSpPr>
        <p:spPr>
          <a:xfrm>
            <a:off x="630239" y="1681163"/>
            <a:ext cx="3868737" cy="823912"/>
          </a:xfrm>
        </p:spPr>
        <p:txBody>
          <a:bodyPr anchor="t" anchorCtr="0">
            <a:normAutofit/>
          </a:bodyPr>
          <a:lstStyle>
            <a:lvl1pPr marL="0" indent="0">
              <a:buNone/>
              <a:defRPr sz="1400" b="0" baseline="0">
                <a:solidFill>
                  <a:schemeClr val="tx1">
                    <a:lumMod val="50000"/>
                    <a:lumOff val="50000"/>
                  </a:schemeClr>
                </a:solidFill>
                <a:latin typeface="Arial Bold" panose="020B0704020202020204" pitchFamily="34" charset="0"/>
                <a:cs typeface="Arial Bold" panose="020B07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here to edit Subhead.</a:t>
            </a:r>
          </a:p>
        </p:txBody>
      </p:sp>
      <p:sp>
        <p:nvSpPr>
          <p:cNvPr id="4" name="Content Placeholder 3"/>
          <p:cNvSpPr>
            <a:spLocks noGrp="1"/>
          </p:cNvSpPr>
          <p:nvPr>
            <p:ph sz="half" idx="2"/>
          </p:nvPr>
        </p:nvSpPr>
        <p:spPr>
          <a:xfrm>
            <a:off x="630239" y="2104475"/>
            <a:ext cx="3868737" cy="3684588"/>
          </a:xfrm>
        </p:spPr>
        <p:txBody>
          <a:bodyPr/>
          <a:lstStyle>
            <a:lvl1pPr>
              <a:defRPr sz="1800"/>
            </a:lvl1pPr>
            <a:lvl2pPr>
              <a:defRPr sz="18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0"/>
          </p:nvPr>
        </p:nvSpPr>
        <p:spPr>
          <a:xfrm>
            <a:off x="4789488" y="1681163"/>
            <a:ext cx="3725862" cy="4108450"/>
          </a:xfrm>
        </p:spPr>
        <p:txBody>
          <a:bodyPr/>
          <a:lstStyle>
            <a:lvl1pPr marL="0" indent="0">
              <a:buNone/>
              <a:defRPr/>
            </a:lvl1pPr>
          </a:lstStyle>
          <a:p>
            <a:endParaRPr lang="en-US" dirty="0"/>
          </a:p>
        </p:txBody>
      </p:sp>
    </p:spTree>
    <p:extLst>
      <p:ext uri="{BB962C8B-B14F-4D97-AF65-F5344CB8AC3E}">
        <p14:creationId xmlns:p14="http://schemas.microsoft.com/office/powerpoint/2010/main" val="3413550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ver Slide Opt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98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7917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425668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ver Slide Option 1">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2730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ver Slide Opt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425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177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0927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0196" y="-129144"/>
            <a:ext cx="7886700" cy="1325563"/>
          </a:xfrm>
        </p:spPr>
        <p:txBody>
          <a:bodyPr>
            <a:normAutofit/>
          </a:bodyPr>
          <a:lstStyle>
            <a:lvl1pPr>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8435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1.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 y="-53086"/>
            <a:ext cx="9160585" cy="1392358"/>
          </a:xfrm>
          <a:prstGeom prst="rect">
            <a:avLst/>
          </a:prstGeom>
        </p:spPr>
      </p:pic>
      <p:sp>
        <p:nvSpPr>
          <p:cNvPr id="2" name="Title Placeholder 1"/>
          <p:cNvSpPr>
            <a:spLocks noGrp="1"/>
          </p:cNvSpPr>
          <p:nvPr>
            <p:ph type="title"/>
          </p:nvPr>
        </p:nvSpPr>
        <p:spPr>
          <a:xfrm>
            <a:off x="2595154" y="798843"/>
            <a:ext cx="5920196" cy="369332"/>
          </a:xfrm>
          <a:prstGeom prst="rect">
            <a:avLst/>
          </a:prstGeom>
        </p:spPr>
        <p:txBody>
          <a:bodyPr vert="horz" lIns="0" tIns="0" rIns="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302625" y="1607907"/>
            <a:ext cx="7886700" cy="4351338"/>
          </a:xfrm>
          <a:prstGeom prst="rect">
            <a:avLst/>
          </a:prstGeom>
        </p:spPr>
        <p:txBody>
          <a:bodyPr vert="horz" lIns="0" tIns="0" rIns="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631384" y="6541076"/>
            <a:ext cx="457200" cy="246221"/>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97AF148-55EA-4B81-AB80-8A26B156DF2E}" type="slidenum">
              <a:rPr lang="en-US" altLang="en-US" sz="1000" smtClean="0">
                <a:solidFill>
                  <a:srgbClr val="7F7F7F"/>
                </a:solidFill>
              </a:rPr>
              <a:pPr algn="r" eaLnBrk="1" hangingPunct="1">
                <a:defRPr/>
              </a:pPr>
              <a:t>‹#›</a:t>
            </a:fld>
            <a:endParaRPr lang="en-US" altLang="en-US" sz="1000" dirty="0">
              <a:solidFill>
                <a:srgbClr val="7F7F7F"/>
              </a:solidFill>
            </a:endParaRPr>
          </a:p>
        </p:txBody>
      </p:sp>
    </p:spTree>
    <p:extLst>
      <p:ext uri="{BB962C8B-B14F-4D97-AF65-F5344CB8AC3E}">
        <p14:creationId xmlns:p14="http://schemas.microsoft.com/office/powerpoint/2010/main" val="1811273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lang="en-US" sz="2000" kern="1200" dirty="0" smtClean="0">
          <a:solidFill>
            <a:srgbClr val="002060"/>
          </a:solidFill>
          <a:latin typeface="Arial Bold" panose="020B0704020202020204" pitchFamily="34" charset="0"/>
          <a:ea typeface="+mj-ea"/>
          <a:cs typeface="Arial Bold" panose="020B0704020202020204" pitchFamily="34" charset="0"/>
        </a:defRPr>
      </a:lvl1pPr>
    </p:titleStyle>
    <p:bodyStyle>
      <a:lvl1pPr marL="168275" indent="-168275" algn="l" defTabSz="914400" rtl="0" eaLnBrk="1" latinLnBrk="0" hangingPunct="1">
        <a:lnSpc>
          <a:spcPct val="90000"/>
        </a:lnSpc>
        <a:spcBef>
          <a:spcPts val="1000"/>
        </a:spcBef>
        <a:buClr>
          <a:srgbClr val="002A7E"/>
        </a:buClr>
        <a:buFont typeface="Wingdings" panose="05000000000000000000" pitchFamily="2" charset="2"/>
        <a:buChar char="§"/>
        <a:defRPr sz="1800" kern="1200">
          <a:solidFill>
            <a:schemeClr val="tx1"/>
          </a:solidFill>
          <a:latin typeface="+mn-lt"/>
          <a:ea typeface="+mn-ea"/>
          <a:cs typeface="+mn-cs"/>
        </a:defRPr>
      </a:lvl1pPr>
      <a:lvl2pPr marL="400050" indent="-174625" algn="l" defTabSz="914400" rtl="0" eaLnBrk="1" latinLnBrk="0" hangingPunct="1">
        <a:lnSpc>
          <a:spcPct val="90000"/>
        </a:lnSpc>
        <a:spcBef>
          <a:spcPts val="500"/>
        </a:spcBef>
        <a:buClr>
          <a:srgbClr val="002060"/>
        </a:buClr>
        <a:buFont typeface="Arial" panose="020B0604020202020204" pitchFamily="34" charset="0"/>
        <a:buChar char="‒"/>
        <a:defRPr sz="1400" kern="1200">
          <a:solidFill>
            <a:schemeClr val="tx1"/>
          </a:solidFill>
          <a:latin typeface="+mn-lt"/>
          <a:ea typeface="+mn-ea"/>
          <a:cs typeface="+mn-cs"/>
        </a:defRPr>
      </a:lvl2pPr>
      <a:lvl3pPr marL="574675" indent="-114300" algn="l" defTabSz="914400" rtl="0" eaLnBrk="1" latinLnBrk="0" hangingPunct="1">
        <a:lnSpc>
          <a:spcPct val="90000"/>
        </a:lnSpc>
        <a:spcBef>
          <a:spcPts val="500"/>
        </a:spcBef>
        <a:buClr>
          <a:srgbClr val="002A7E"/>
        </a:buClr>
        <a:buFont typeface="Wingdings" panose="05000000000000000000" pitchFamily="2" charset="2"/>
        <a:buChar char="§"/>
        <a:defRPr sz="1200" kern="1200">
          <a:solidFill>
            <a:schemeClr val="tx1"/>
          </a:solidFill>
          <a:latin typeface="+mn-lt"/>
          <a:ea typeface="+mn-ea"/>
          <a:cs typeface="+mn-cs"/>
        </a:defRPr>
      </a:lvl3pPr>
      <a:lvl4pPr marL="801688" indent="-174625" algn="l" defTabSz="914400" rtl="0" eaLnBrk="1" latinLnBrk="0" hangingPunct="1">
        <a:lnSpc>
          <a:spcPct val="90000"/>
        </a:lnSpc>
        <a:spcBef>
          <a:spcPts val="500"/>
        </a:spcBef>
        <a:buClr>
          <a:srgbClr val="002A7E"/>
        </a:buClr>
        <a:buFont typeface="Arial" panose="020B0604020202020204" pitchFamily="34" charset="0"/>
        <a:buChar char="‒"/>
        <a:defRPr sz="1200" kern="1200">
          <a:solidFill>
            <a:schemeClr val="tx1"/>
          </a:solidFill>
          <a:latin typeface="+mn-lt"/>
          <a:ea typeface="+mn-ea"/>
          <a:cs typeface="+mn-cs"/>
        </a:defRPr>
      </a:lvl4pPr>
      <a:lvl5pPr marL="1027113" indent="-228600" algn="l" defTabSz="914400" rtl="0" eaLnBrk="1" latinLnBrk="0" hangingPunct="1">
        <a:lnSpc>
          <a:spcPct val="90000"/>
        </a:lnSpc>
        <a:spcBef>
          <a:spcPts val="500"/>
        </a:spcBef>
        <a:buClr>
          <a:srgbClr val="002A7E"/>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9/6/2024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53086"/>
            <a:ext cx="9160585" cy="1392358"/>
          </a:xfrm>
          <a:prstGeom prst="rect">
            <a:avLst/>
          </a:prstGeom>
        </p:spPr>
      </p:pic>
      <p:sp>
        <p:nvSpPr>
          <p:cNvPr id="8" name="TextBox 7"/>
          <p:cNvSpPr txBox="1"/>
          <p:nvPr userDrawn="1"/>
        </p:nvSpPr>
        <p:spPr>
          <a:xfrm>
            <a:off x="8631384" y="6541076"/>
            <a:ext cx="457200" cy="246221"/>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97AF148-55EA-4B81-AB80-8A26B156DF2E}" type="slidenum">
              <a:rPr lang="en-US" altLang="en-US" sz="1000" smtClean="0">
                <a:solidFill>
                  <a:srgbClr val="7F7F7F"/>
                </a:solidFill>
              </a:rPr>
              <a:pPr algn="r" eaLnBrk="1" hangingPunct="1">
                <a:defRPr/>
              </a:pPr>
              <a:t>‹#›</a:t>
            </a:fld>
            <a:endParaRPr lang="en-US" altLang="en-US" sz="1000" dirty="0">
              <a:solidFill>
                <a:srgbClr val="7F7F7F"/>
              </a:solidFill>
            </a:endParaRPr>
          </a:p>
        </p:txBody>
      </p:sp>
    </p:spTree>
    <p:extLst>
      <p:ext uri="{BB962C8B-B14F-4D97-AF65-F5344CB8AC3E}">
        <p14:creationId xmlns:p14="http://schemas.microsoft.com/office/powerpoint/2010/main" val="194837277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s://www.navsup.navy.mil/NAVSUP-Enterprise/NAVSUP-Weapon-Systems-Support/Provisions-Instructions-and-Contract/"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0.pn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49.png"/><Relationship Id="rId5" Type="http://schemas.openxmlformats.org/officeDocument/2006/relationships/image" Target="../media/image5.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image" Target="../media/image58.png"/><Relationship Id="rId5" Type="http://schemas.openxmlformats.org/officeDocument/2006/relationships/image" Target="../media/image5.png"/><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9.xml"/><Relationship Id="rId5" Type="http://schemas.openxmlformats.org/officeDocument/2006/relationships/image" Target="../media/image59.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9.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external-portal.erp.navy.mi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4.xml"/><Relationship Id="rId1" Type="http://schemas.openxmlformats.org/officeDocument/2006/relationships/slideLayout" Target="../slideLayouts/slideLayout9.xml"/><Relationship Id="rId6" Type="http://schemas.openxmlformats.org/officeDocument/2006/relationships/image" Target="../media/image68.png"/><Relationship Id="rId5" Type="http://schemas.openxmlformats.org/officeDocument/2006/relationships/image" Target="../media/image67.wmf"/><Relationship Id="rId4" Type="http://schemas.openxmlformats.org/officeDocument/2006/relationships/package" Target="../embeddings/Microsoft_Word_Document.docx"/></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6.xml"/><Relationship Id="rId1" Type="http://schemas.openxmlformats.org/officeDocument/2006/relationships/slideLayout" Target="../slideLayouts/slideLayout9.xml"/><Relationship Id="rId5" Type="http://schemas.openxmlformats.org/officeDocument/2006/relationships/image" Target="../media/image72.png"/><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2.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53.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76.emf"/></Relationships>
</file>

<file path=ppt/slides/_rels/slide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4.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6.xml"/><Relationship Id="rId1" Type="http://schemas.openxmlformats.org/officeDocument/2006/relationships/slideLayout" Target="../slideLayouts/slideLayout9.xml"/><Relationship Id="rId4" Type="http://schemas.openxmlformats.org/officeDocument/2006/relationships/image" Target="../media/image80.png"/></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7.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81.png"/></Relationships>
</file>

<file path=ppt/slides/_rels/slide5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9.xml"/><Relationship Id="rId1" Type="http://schemas.openxmlformats.org/officeDocument/2006/relationships/slideLayout" Target="../slideLayouts/slideLayout9.xml"/><Relationship Id="rId5" Type="http://schemas.openxmlformats.org/officeDocument/2006/relationships/image" Target="../media/image8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0.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2.xml"/><Relationship Id="rId1" Type="http://schemas.openxmlformats.org/officeDocument/2006/relationships/slideLayout" Target="../slideLayouts/slideLayout9.xml"/><Relationship Id="rId4" Type="http://schemas.openxmlformats.org/officeDocument/2006/relationships/image" Target="../media/image88.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p:cNvSpPr txBox="1">
            <a:spLocks noChangeArrowheads="1"/>
          </p:cNvSpPr>
          <p:nvPr/>
        </p:nvSpPr>
        <p:spPr bwMode="auto">
          <a:xfrm>
            <a:off x="748940" y="5233904"/>
            <a:ext cx="1385888" cy="23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1050" i="1" dirty="0">
                <a:solidFill>
                  <a:schemeClr val="tx1">
                    <a:lumMod val="50000"/>
                    <a:lumOff val="50000"/>
                  </a:schemeClr>
                </a:solidFill>
                <a:latin typeface="Arial" panose="020B0604020202020204" pitchFamily="34" charset="0"/>
                <a:cs typeface="Arial" panose="020B0604020202020204" pitchFamily="34" charset="0"/>
              </a:rPr>
              <a:t>Presented to:</a:t>
            </a:r>
          </a:p>
        </p:txBody>
      </p:sp>
      <p:sp>
        <p:nvSpPr>
          <p:cNvPr id="4" name="Text Placeholder 10"/>
          <p:cNvSpPr txBox="1">
            <a:spLocks/>
          </p:cNvSpPr>
          <p:nvPr/>
        </p:nvSpPr>
        <p:spPr>
          <a:xfrm>
            <a:off x="748940" y="5426868"/>
            <a:ext cx="3120415" cy="157923"/>
          </a:xfrm>
          <a:prstGeom prst="rect">
            <a:avLst/>
          </a:prstGeom>
        </p:spPr>
        <p:txBody>
          <a:bodyPr lIns="68543" tIns="34271" rIns="68543" bIns="34271"/>
          <a:lstStyle>
            <a:lvl1pPr marL="228600" indent="-228600" algn="l" defTabSz="914400" rtl="0" eaLnBrk="1" latinLnBrk="0" hangingPunct="1">
              <a:lnSpc>
                <a:spcPct val="90000"/>
              </a:lnSpc>
              <a:spcBef>
                <a:spcPts val="1000"/>
              </a:spcBef>
              <a:buFont typeface="Arial" panose="020B0604020202020204" pitchFamily="34" charset="0"/>
              <a:buChar char="•"/>
              <a:defRPr sz="1400" b="1" kern="1200">
                <a:solidFill>
                  <a:schemeClr val="tx1"/>
                </a:solidFill>
                <a:latin typeface="Arial Narrow"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Arial" panose="020B0604020202020204" pitchFamily="34" charset="0"/>
                <a:cs typeface="Arial" panose="020B0604020202020204" pitchFamily="34" charset="0"/>
              </a:rPr>
              <a:t>2024 San Diego CAV-RP Live Training Event</a:t>
            </a:r>
          </a:p>
        </p:txBody>
      </p:sp>
      <p:sp>
        <p:nvSpPr>
          <p:cNvPr id="7" name="TextBox 10"/>
          <p:cNvSpPr txBox="1">
            <a:spLocks noChangeArrowheads="1"/>
          </p:cNvSpPr>
          <p:nvPr/>
        </p:nvSpPr>
        <p:spPr bwMode="auto">
          <a:xfrm>
            <a:off x="748940" y="5918190"/>
            <a:ext cx="1385888" cy="2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1100" i="1" dirty="0">
                <a:solidFill>
                  <a:schemeClr val="tx1">
                    <a:lumMod val="50000"/>
                    <a:lumOff val="50000"/>
                  </a:schemeClr>
                </a:solidFill>
                <a:latin typeface="Arial" panose="020B0604020202020204" pitchFamily="34" charset="0"/>
                <a:cs typeface="Arial" panose="020B0604020202020204" pitchFamily="34" charset="0"/>
              </a:rPr>
              <a:t>Presented by:</a:t>
            </a:r>
          </a:p>
        </p:txBody>
      </p:sp>
      <p:sp>
        <p:nvSpPr>
          <p:cNvPr id="8" name="Text Placeholder 10"/>
          <p:cNvSpPr txBox="1">
            <a:spLocks/>
          </p:cNvSpPr>
          <p:nvPr/>
        </p:nvSpPr>
        <p:spPr>
          <a:xfrm>
            <a:off x="732845" y="6184299"/>
            <a:ext cx="5714733" cy="251332"/>
          </a:xfrm>
          <a:prstGeom prst="rect">
            <a:avLst/>
          </a:prstGeom>
          <a:noFill/>
          <a:ln>
            <a:noFill/>
          </a:ln>
        </p:spPr>
        <p:txBody>
          <a:bodyPr lIns="68543" tIns="34271" rIns="68543" bIns="34271" anchor="t"/>
          <a:lstStyle>
            <a:lvl1pPr marL="228600" indent="-228600" algn="l" defTabSz="914400" rtl="0" eaLnBrk="1" latinLnBrk="0" hangingPunct="1">
              <a:lnSpc>
                <a:spcPct val="90000"/>
              </a:lnSpc>
              <a:spcBef>
                <a:spcPts val="1000"/>
              </a:spcBef>
              <a:buFont typeface="Arial" panose="020B0604020202020204" pitchFamily="34" charset="0"/>
              <a:buChar char="•"/>
              <a:defRPr sz="1400" b="1" kern="1200">
                <a:solidFill>
                  <a:schemeClr val="tx1"/>
                </a:solidFill>
                <a:latin typeface="Arial Narrow"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Arial"/>
                <a:cs typeface="Arial"/>
              </a:rPr>
              <a:t>Caitlyn Szymczak and Keith J. Miller N85  </a:t>
            </a:r>
          </a:p>
          <a:p>
            <a:pPr marL="0" indent="0">
              <a:buNone/>
            </a:pPr>
            <a:endParaRPr lang="en-US" sz="1200" b="0" dirty="0">
              <a:latin typeface="Franklin Gothic Medium" panose="020B0603020102020204" pitchFamily="34" charset="0"/>
            </a:endParaRPr>
          </a:p>
        </p:txBody>
      </p:sp>
      <p:sp>
        <p:nvSpPr>
          <p:cNvPr id="9" name="Text Placeholder 16"/>
          <p:cNvSpPr txBox="1">
            <a:spLocks/>
          </p:cNvSpPr>
          <p:nvPr/>
        </p:nvSpPr>
        <p:spPr>
          <a:xfrm>
            <a:off x="990279" y="5715547"/>
            <a:ext cx="2209800" cy="175022"/>
          </a:xfrm>
          <a:prstGeom prst="rect">
            <a:avLst/>
          </a:prstGeom>
        </p:spPr>
        <p:txBody>
          <a:bodyPr lIns="68543" tIns="34271" rIns="68543" bIns="34271"/>
          <a:lstStyle>
            <a:lvl1pPr marL="228600" indent="-228600" algn="l" defTabSz="914400" rtl="0" eaLnBrk="1" latinLnBrk="0" hangingPunct="1">
              <a:lnSpc>
                <a:spcPct val="90000"/>
              </a:lnSpc>
              <a:spcBef>
                <a:spcPts val="1000"/>
              </a:spcBef>
              <a:buFont typeface="Arial" panose="020B0604020202020204" pitchFamily="34" charset="0"/>
              <a:buChar char="•"/>
              <a:defRPr sz="900" b="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latin typeface="Arial" panose="020B0604020202020204" pitchFamily="34" charset="0"/>
              <a:cs typeface="Arial" panose="020B0604020202020204" pitchFamily="34" charset="0"/>
            </a:endParaRPr>
          </a:p>
        </p:txBody>
      </p:sp>
      <p:cxnSp>
        <p:nvCxnSpPr>
          <p:cNvPr id="13" name="Straight Connector 21"/>
          <p:cNvCxnSpPr>
            <a:cxnSpLocks noChangeShapeType="1"/>
          </p:cNvCxnSpPr>
          <p:nvPr userDrawn="1"/>
        </p:nvCxnSpPr>
        <p:spPr bwMode="auto">
          <a:xfrm flipV="1">
            <a:off x="858379" y="4983940"/>
            <a:ext cx="7145079" cy="42247"/>
          </a:xfrm>
          <a:prstGeom prst="line">
            <a:avLst/>
          </a:prstGeom>
          <a:noFill/>
          <a:ln w="25400" algn="ctr">
            <a:solidFill>
              <a:srgbClr val="FECB00"/>
            </a:solidFill>
            <a:round/>
            <a:headEnd/>
            <a:tailEnd/>
          </a:ln>
          <a:extLst>
            <a:ext uri="{909E8E84-426E-40DD-AFC4-6F175D3DCCD1}">
              <a14:hiddenFill xmlns:a14="http://schemas.microsoft.com/office/drawing/2010/main">
                <a:noFill/>
              </a14:hiddenFill>
            </a:ext>
          </a:extLst>
        </p:spPr>
      </p:cxnSp>
      <p:sp>
        <p:nvSpPr>
          <p:cNvPr id="12" name="Rectangle 7"/>
          <p:cNvSpPr txBox="1">
            <a:spLocks noChangeArrowheads="1"/>
          </p:cNvSpPr>
          <p:nvPr/>
        </p:nvSpPr>
        <p:spPr bwMode="auto">
          <a:xfrm>
            <a:off x="802710" y="4387466"/>
            <a:ext cx="7489168" cy="8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b="1" dirty="0">
                <a:solidFill>
                  <a:schemeClr val="tx1">
                    <a:lumMod val="50000"/>
                    <a:lumOff val="50000"/>
                  </a:schemeClr>
                </a:solidFill>
                <a:latin typeface="Arial" panose="020B0604020202020204" pitchFamily="34" charset="0"/>
                <a:cs typeface="Arial" panose="020B0604020202020204" pitchFamily="34" charset="0"/>
              </a:rPr>
              <a:t>Commercial Asset Visibility Repairables Portal (CAV-RP) Training</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 t="10264" r="-273" b="10124"/>
          <a:stretch/>
        </p:blipFill>
        <p:spPr>
          <a:xfrm>
            <a:off x="858379" y="1445419"/>
            <a:ext cx="7377830" cy="3205122"/>
          </a:xfrm>
          <a:prstGeom prst="rect">
            <a:avLst/>
          </a:prstGeom>
        </p:spPr>
      </p:pic>
      <p:sp>
        <p:nvSpPr>
          <p:cNvPr id="10" name="Rectangle 7">
            <a:extLst>
              <a:ext uri="{FF2B5EF4-FFF2-40B4-BE49-F238E27FC236}">
                <a16:creationId xmlns:a16="http://schemas.microsoft.com/office/drawing/2014/main" id="{79A14248-AE58-4AFE-B433-998AD4A13F88}"/>
              </a:ext>
            </a:extLst>
          </p:cNvPr>
          <p:cNvSpPr txBox="1">
            <a:spLocks noChangeArrowheads="1"/>
          </p:cNvSpPr>
          <p:nvPr/>
        </p:nvSpPr>
        <p:spPr bwMode="auto">
          <a:xfrm>
            <a:off x="226599" y="6435631"/>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1350" dirty="0">
                <a:solidFill>
                  <a:srgbClr val="002060"/>
                </a:solidFill>
                <a:latin typeface="Franklin Gothic Demi" panose="020B0703020102020204" pitchFamily="34" charset="0"/>
                <a:cs typeface="Arial" charset="0"/>
              </a:rPr>
              <a:t>READY. RESOURCEFUL. RESPONSIVE.</a:t>
            </a:r>
          </a:p>
        </p:txBody>
      </p:sp>
    </p:spTree>
    <p:extLst>
      <p:ext uri="{BB962C8B-B14F-4D97-AF65-F5344CB8AC3E}">
        <p14:creationId xmlns:p14="http://schemas.microsoft.com/office/powerpoint/2010/main" val="1568646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46794" y="439796"/>
            <a:ext cx="3022623" cy="387286"/>
          </a:xfrm>
          <a:prstGeom prst="rect">
            <a:avLst/>
          </a:prstGeom>
        </p:spPr>
        <p:txBody>
          <a:bodyPr wrap="none">
            <a:spAutoFit/>
          </a:bodyPr>
          <a:lstStyle/>
          <a:p>
            <a:pPr algn="r" defTabSz="685800">
              <a:lnSpc>
                <a:spcPts val="1650"/>
              </a:lnSpc>
              <a:defRPr/>
            </a:pPr>
            <a:r>
              <a:rPr lang="en-US" sz="4000" b="1" dirty="0"/>
              <a:t>Due in report</a:t>
            </a:r>
            <a:endParaRPr lang="en-US" altLang="en-US" sz="2800" b="1" dirty="0">
              <a:latin typeface="Arial" panose="020B0604020202020204" pitchFamily="34" charset="0"/>
              <a:cs typeface="Arial" panose="020B0604020202020204" pitchFamily="34" charset="0"/>
            </a:endParaRPr>
          </a:p>
        </p:txBody>
      </p:sp>
      <p:pic>
        <p:nvPicPr>
          <p:cNvPr id="4" name="Picture 3" descr="Graphical user interface&#10;&#10;Description automatically generated">
            <a:extLst>
              <a:ext uri="{FF2B5EF4-FFF2-40B4-BE49-F238E27FC236}">
                <a16:creationId xmlns:a16="http://schemas.microsoft.com/office/drawing/2014/main" id="{B049B6A1-6A8C-604C-8871-37CDB326BA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1368772"/>
            <a:ext cx="9042400" cy="4815521"/>
          </a:xfrm>
          <a:prstGeom prst="rect">
            <a:avLst/>
          </a:prstGeom>
          <a:ln>
            <a:solidFill>
              <a:schemeClr val="tx1"/>
            </a:solidFill>
          </a:ln>
        </p:spPr>
      </p:pic>
    </p:spTree>
    <p:extLst>
      <p:ext uri="{BB962C8B-B14F-4D97-AF65-F5344CB8AC3E}">
        <p14:creationId xmlns:p14="http://schemas.microsoft.com/office/powerpoint/2010/main" val="1641895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noChangeAspect="1"/>
          </p:cNvSpPr>
          <p:nvPr/>
        </p:nvSpPr>
        <p:spPr bwMode="auto">
          <a:xfrm>
            <a:off x="3075392" y="194292"/>
            <a:ext cx="5855865" cy="66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gn="r" defTabSz="685800">
              <a:lnSpc>
                <a:spcPts val="1650"/>
              </a:lnSpc>
              <a:defRPr/>
            </a:pPr>
            <a:r>
              <a:rPr lang="en-US" altLang="en-US" sz="2800" b="1" dirty="0">
                <a:latin typeface="Arial" panose="020B0604020202020204" pitchFamily="34" charset="0"/>
                <a:cs typeface="Arial" panose="020B0604020202020204" pitchFamily="34" charset="0"/>
              </a:rPr>
              <a:t>Repair Goods Receipt</a:t>
            </a:r>
            <a:endParaRPr lang="en-US" altLang="en-US" sz="2800" dirty="0">
              <a:latin typeface="Arial" panose="020B0604020202020204" pitchFamily="34" charset="0"/>
              <a:cs typeface="Arial" panose="020B0604020202020204" pitchFamily="34" charset="0"/>
            </a:endParaRPr>
          </a:p>
        </p:txBody>
      </p:sp>
      <p:sp>
        <p:nvSpPr>
          <p:cNvPr id="4" name="Rectangle 7">
            <a:extLst>
              <a:ext uri="{FF2B5EF4-FFF2-40B4-BE49-F238E27FC236}">
                <a16:creationId xmlns:a16="http://schemas.microsoft.com/office/drawing/2014/main" id="{79A14248-AE58-4AFE-B433-998AD4A13F88}"/>
              </a:ext>
            </a:extLst>
          </p:cNvPr>
          <p:cNvSpPr txBox="1">
            <a:spLocks noChangeArrowheads="1"/>
          </p:cNvSpPr>
          <p:nvPr/>
        </p:nvSpPr>
        <p:spPr bwMode="auto">
          <a:xfrm>
            <a:off x="226599" y="6435631"/>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1350" dirty="0">
                <a:solidFill>
                  <a:srgbClr val="002060"/>
                </a:solidFill>
                <a:latin typeface="Franklin Gothic Demi" panose="020B0703020102020204" pitchFamily="34" charset="0"/>
                <a:cs typeface="Arial" charset="0"/>
              </a:rPr>
              <a:t>READY. RESOURCEFUL. RESPONSIVE.</a:t>
            </a:r>
          </a:p>
        </p:txBody>
      </p:sp>
      <p:sp>
        <p:nvSpPr>
          <p:cNvPr id="2" name="TextBox 1"/>
          <p:cNvSpPr txBox="1"/>
          <p:nvPr/>
        </p:nvSpPr>
        <p:spPr>
          <a:xfrm>
            <a:off x="3594678" y="5128616"/>
            <a:ext cx="4377747" cy="1200329"/>
          </a:xfrm>
          <a:prstGeom prst="rect">
            <a:avLst/>
          </a:prstGeom>
          <a:noFill/>
          <a:ln w="38100">
            <a:solidFill>
              <a:srgbClr val="002060"/>
            </a:solidFill>
          </a:ln>
        </p:spPr>
        <p:txBody>
          <a:bodyPr wrap="square" rtlCol="0">
            <a:spAutoFit/>
          </a:bodyPr>
          <a:lstStyle/>
          <a:p>
            <a:pPr algn="ctr"/>
            <a:r>
              <a:rPr lang="en-US" sz="2400" dirty="0">
                <a:solidFill>
                  <a:srgbClr val="002060"/>
                </a:solidFill>
              </a:rPr>
              <a:t>Transactions must be recorded into CAV-RP within </a:t>
            </a:r>
            <a:r>
              <a:rPr lang="en-US" sz="2400" b="1" u="sng" dirty="0">
                <a:solidFill>
                  <a:srgbClr val="FF0000"/>
                </a:solidFill>
              </a:rPr>
              <a:t>7 business days </a:t>
            </a:r>
            <a:r>
              <a:rPr lang="en-US" sz="2400" dirty="0">
                <a:solidFill>
                  <a:srgbClr val="002060"/>
                </a:solidFill>
              </a:rPr>
              <a:t>of the reportable event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616" y="1172673"/>
            <a:ext cx="6005384" cy="3489225"/>
          </a:xfrm>
          <a:prstGeom prst="rect">
            <a:avLst/>
          </a:prstGeom>
        </p:spPr>
      </p:pic>
      <p:pic>
        <p:nvPicPr>
          <p:cNvPr id="8" name="Picture 7"/>
          <p:cNvPicPr>
            <a:picLocks noChangeAspect="1"/>
          </p:cNvPicPr>
          <p:nvPr/>
        </p:nvPicPr>
        <p:blipFill>
          <a:blip r:embed="rId4"/>
          <a:stretch>
            <a:fillRect/>
          </a:stretch>
        </p:blipFill>
        <p:spPr>
          <a:xfrm>
            <a:off x="2878084" y="2051001"/>
            <a:ext cx="394617" cy="88378"/>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04743BB3-19FC-F179-F592-861C29157F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7657" y="2497710"/>
            <a:ext cx="836644" cy="608468"/>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99CD81E5-0961-4419-5D9A-EE98269AE6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2057" y="2497710"/>
            <a:ext cx="836644" cy="608468"/>
          </a:xfrm>
          <a:prstGeom prst="rect">
            <a:avLst/>
          </a:prstGeom>
        </p:spPr>
      </p:pic>
      <p:sp>
        <p:nvSpPr>
          <p:cNvPr id="7" name="Text Placeholder 5">
            <a:extLst>
              <a:ext uri="{FF2B5EF4-FFF2-40B4-BE49-F238E27FC236}">
                <a16:creationId xmlns:a16="http://schemas.microsoft.com/office/drawing/2014/main" id="{DA72885D-A500-09DE-0517-4FD0AF22A19F}"/>
              </a:ext>
            </a:extLst>
          </p:cNvPr>
          <p:cNvSpPr>
            <a:spLocks noGrp="1"/>
          </p:cNvSpPr>
          <p:nvPr>
            <p:ph type="body" sz="half" idx="2"/>
          </p:nvPr>
        </p:nvSpPr>
        <p:spPr>
          <a:xfrm>
            <a:off x="48245" y="1518748"/>
            <a:ext cx="3090371" cy="4679100"/>
          </a:xfrm>
        </p:spPr>
        <p:txBody>
          <a:bodyPr>
            <a:normAutofit fontScale="62500" lnSpcReduction="20000"/>
          </a:bodyPr>
          <a:lstStyle/>
          <a:p>
            <a:pPr algn="ctr"/>
            <a:r>
              <a:rPr lang="en-US" sz="2800" b="1" u="sng" dirty="0"/>
              <a:t>RP Goods Receipt</a:t>
            </a:r>
          </a:p>
          <a:p>
            <a:endParaRPr lang="en-US" sz="2200" dirty="0"/>
          </a:p>
          <a:p>
            <a:pPr marL="285750" indent="-285750">
              <a:buFont typeface="Arial" panose="020B0604020202020204" pitchFamily="34" charset="0"/>
              <a:buChar char="•"/>
            </a:pPr>
            <a:r>
              <a:rPr lang="en-US" sz="2600" dirty="0"/>
              <a:t>Choose Repair Good Receipt for the following:</a:t>
            </a:r>
          </a:p>
          <a:p>
            <a:pPr marL="742950" lvl="1" indent="-285750">
              <a:buFont typeface="Arial" panose="020B0604020202020204" pitchFamily="34" charset="0"/>
              <a:buChar char="•"/>
            </a:pPr>
            <a:r>
              <a:rPr lang="en-US" sz="2400" dirty="0"/>
              <a:t>Receiving F condition material for repair</a:t>
            </a:r>
          </a:p>
          <a:p>
            <a:pPr marL="742950" lvl="1" indent="-285750">
              <a:buFont typeface="Arial" panose="020B0604020202020204" pitchFamily="34" charset="0"/>
              <a:buChar char="•"/>
            </a:pPr>
            <a:r>
              <a:rPr lang="en-US" sz="2400" dirty="0"/>
              <a:t>Receiving J condition Misdirected material for return to an ATAC Hub</a:t>
            </a:r>
          </a:p>
          <a:p>
            <a:pPr lvl="1"/>
            <a:endParaRPr lang="en-US" sz="2000" dirty="0"/>
          </a:p>
          <a:p>
            <a:pPr marL="285750" indent="-285750">
              <a:buFont typeface="Arial" panose="020B0604020202020204" pitchFamily="34" charset="0"/>
              <a:buChar char="•"/>
            </a:pPr>
            <a:r>
              <a:rPr lang="en-US" sz="2600" dirty="0"/>
              <a:t>Choose Procurement goods receipt (D4S) if part being received is a new procurement asset via DD250</a:t>
            </a:r>
          </a:p>
          <a:p>
            <a:pPr marL="285750" indent="-285750">
              <a:buFont typeface="Arial" panose="020B0604020202020204" pitchFamily="34" charset="0"/>
              <a:buChar char="•"/>
            </a:pPr>
            <a:r>
              <a:rPr lang="en-US" sz="2600" dirty="0"/>
              <a:t>Only use Inventory Gain when instructed by your CAV-RP Analyst</a:t>
            </a:r>
          </a:p>
          <a:p>
            <a:pPr marL="285750" indent="-285750">
              <a:buFont typeface="Arial" panose="020B0604020202020204" pitchFamily="34" charset="0"/>
              <a:buChar char="•"/>
            </a:pPr>
            <a:r>
              <a:rPr lang="en-US" sz="2600" dirty="0"/>
              <a:t>Choose Inventory Labels to print an inventory Label (previously MMD) or to update a serial number</a:t>
            </a:r>
          </a:p>
          <a:p>
            <a:pPr marL="742950" lvl="1" indent="-285750">
              <a:buFont typeface="Arial" panose="020B0604020202020204" pitchFamily="34" charset="0"/>
              <a:buChar char="•"/>
            </a:pPr>
            <a:endParaRPr lang="en-US" sz="2400" dirty="0">
              <a:solidFill>
                <a:srgbClr val="002060"/>
              </a:solidFill>
            </a:endParaRPr>
          </a:p>
          <a:p>
            <a:endParaRPr lang="en-US"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75940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79A14248-AE58-4AFE-B433-998AD4A13F88}"/>
              </a:ext>
            </a:extLst>
          </p:cNvPr>
          <p:cNvSpPr txBox="1">
            <a:spLocks noChangeArrowheads="1"/>
          </p:cNvSpPr>
          <p:nvPr/>
        </p:nvSpPr>
        <p:spPr bwMode="auto">
          <a:xfrm>
            <a:off x="226599" y="6435631"/>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1350" dirty="0">
                <a:solidFill>
                  <a:srgbClr val="002060"/>
                </a:solidFill>
                <a:latin typeface="Franklin Gothic Demi" panose="020B0703020102020204" pitchFamily="34" charset="0"/>
                <a:cs typeface="Arial" charset="0"/>
              </a:rPr>
              <a:t>READY. RESOURCEFUL. RESPONSIVE.</a:t>
            </a:r>
          </a:p>
        </p:txBody>
      </p:sp>
      <p:sp>
        <p:nvSpPr>
          <p:cNvPr id="6" name="Text Placeholder 5"/>
          <p:cNvSpPr>
            <a:spLocks noGrp="1"/>
          </p:cNvSpPr>
          <p:nvPr>
            <p:ph type="body" sz="half" idx="2"/>
          </p:nvPr>
        </p:nvSpPr>
        <p:spPr>
          <a:xfrm>
            <a:off x="-5014" y="1304260"/>
            <a:ext cx="4081964" cy="5274670"/>
          </a:xfrm>
        </p:spPr>
        <p:txBody>
          <a:bodyPr>
            <a:noAutofit/>
          </a:bodyPr>
          <a:lstStyle/>
          <a:p>
            <a:pPr algn="ctr"/>
            <a:r>
              <a:rPr lang="en-US" sz="1800" b="1" dirty="0">
                <a:solidFill>
                  <a:srgbClr val="002060"/>
                </a:solidFill>
              </a:rPr>
              <a:t>Fill in all required fields marked by the  </a:t>
            </a:r>
            <a:r>
              <a:rPr lang="en-US" sz="1800" b="1" dirty="0">
                <a:solidFill>
                  <a:srgbClr val="FF0000"/>
                </a:solidFill>
              </a:rPr>
              <a:t>*</a:t>
            </a:r>
          </a:p>
          <a:p>
            <a:pPr marL="285750" indent="-285750">
              <a:buFont typeface="Arial" panose="020B0604020202020204" pitchFamily="34" charset="0"/>
              <a:buChar char="•"/>
            </a:pPr>
            <a:r>
              <a:rPr lang="en-US" sz="2000" dirty="0">
                <a:solidFill>
                  <a:srgbClr val="002060"/>
                </a:solidFill>
              </a:rPr>
              <a:t>Most of the information </a:t>
            </a:r>
            <a:r>
              <a:rPr lang="en-US" sz="2000" i="1" u="sng" dirty="0">
                <a:solidFill>
                  <a:srgbClr val="002060"/>
                </a:solidFill>
              </a:rPr>
              <a:t>can</a:t>
            </a:r>
            <a:r>
              <a:rPr lang="en-US" sz="2000" dirty="0">
                <a:solidFill>
                  <a:srgbClr val="002060"/>
                </a:solidFill>
              </a:rPr>
              <a:t> come directly from the DD1348. Receive the NIIN and Quantity you physically received.</a:t>
            </a:r>
          </a:p>
          <a:p>
            <a:pPr marL="742950" lvl="1" indent="-285750">
              <a:buFont typeface="Arial" panose="020B0604020202020204" pitchFamily="34" charset="0"/>
              <a:buChar char="•"/>
            </a:pPr>
            <a:r>
              <a:rPr lang="en-US" sz="1800" b="1" dirty="0">
                <a:solidFill>
                  <a:srgbClr val="002060"/>
                </a:solidFill>
              </a:rPr>
              <a:t>Vendor RIC is your site RIC</a:t>
            </a:r>
          </a:p>
          <a:p>
            <a:pPr marL="742950" lvl="1" indent="-285750">
              <a:buFont typeface="Arial" panose="020B0604020202020204" pitchFamily="34" charset="0"/>
              <a:buChar char="•"/>
            </a:pPr>
            <a:r>
              <a:rPr lang="en-US" sz="1800" b="1" dirty="0">
                <a:solidFill>
                  <a:srgbClr val="002060"/>
                </a:solidFill>
              </a:rPr>
              <a:t>Material is the NIIN </a:t>
            </a:r>
          </a:p>
          <a:p>
            <a:pPr marL="742950" lvl="1" indent="-285750">
              <a:buFont typeface="Arial" panose="020B0604020202020204" pitchFamily="34" charset="0"/>
              <a:buChar char="•"/>
            </a:pPr>
            <a:r>
              <a:rPr lang="en-US" sz="1800" b="1" dirty="0">
                <a:solidFill>
                  <a:srgbClr val="002060"/>
                </a:solidFill>
              </a:rPr>
              <a:t>If the NIIN cannot be identified use MDJ111111 </a:t>
            </a:r>
          </a:p>
          <a:p>
            <a:pPr marL="742950" lvl="1" indent="-285750">
              <a:buFont typeface="Arial" panose="020B0604020202020204" pitchFamily="34" charset="0"/>
              <a:buChar char="•"/>
            </a:pPr>
            <a:r>
              <a:rPr lang="en-US" sz="1800" b="1" dirty="0">
                <a:solidFill>
                  <a:srgbClr val="002060"/>
                </a:solidFill>
              </a:rPr>
              <a:t>Document Number</a:t>
            </a:r>
          </a:p>
          <a:p>
            <a:pPr lvl="2"/>
            <a:r>
              <a:rPr lang="en-US" sz="1800" dirty="0">
                <a:solidFill>
                  <a:srgbClr val="002060"/>
                </a:solidFill>
              </a:rPr>
              <a:t>Usually will begin with:     N00383 – PHIL                  N00104 – MECH</a:t>
            </a:r>
          </a:p>
          <a:p>
            <a:pPr lvl="2"/>
            <a:r>
              <a:rPr lang="en-US" sz="1800" dirty="0">
                <a:solidFill>
                  <a:srgbClr val="002060"/>
                </a:solidFill>
              </a:rPr>
              <a:t>Or a fleet DoDAAC</a:t>
            </a:r>
          </a:p>
          <a:p>
            <a:pPr marL="742950" lvl="1" indent="-285750">
              <a:buFont typeface="Arial" panose="020B0604020202020204" pitchFamily="34" charset="0"/>
              <a:buChar char="•"/>
            </a:pPr>
            <a:r>
              <a:rPr lang="en-US" sz="1800" b="1" dirty="0">
                <a:solidFill>
                  <a:srgbClr val="002060"/>
                </a:solidFill>
              </a:rPr>
              <a:t>Condition Code (see next slide for more info)</a:t>
            </a:r>
          </a:p>
          <a:p>
            <a:pPr marL="742950" lvl="1" indent="-285750">
              <a:buFont typeface="Arial" panose="020B0604020202020204" pitchFamily="34" charset="0"/>
              <a:buChar char="•"/>
            </a:pPr>
            <a:r>
              <a:rPr lang="en-US" sz="1800" b="1" dirty="0">
                <a:solidFill>
                  <a:srgbClr val="002060"/>
                </a:solidFill>
              </a:rPr>
              <a:t>Quantity</a:t>
            </a:r>
          </a:p>
        </p:txBody>
      </p:sp>
      <p:pic>
        <p:nvPicPr>
          <p:cNvPr id="2" name="Picture 1"/>
          <p:cNvPicPr>
            <a:picLocks noChangeAspect="1"/>
          </p:cNvPicPr>
          <p:nvPr/>
        </p:nvPicPr>
        <p:blipFill rotWithShape="1">
          <a:blip r:embed="rId3"/>
          <a:srcRect l="3052" t="1010" r="480" b="1768"/>
          <a:stretch/>
        </p:blipFill>
        <p:spPr>
          <a:xfrm>
            <a:off x="4059401" y="3106206"/>
            <a:ext cx="4285129" cy="3222216"/>
          </a:xfrm>
          <a:prstGeom prst="rect">
            <a:avLst/>
          </a:prstGeom>
        </p:spPr>
      </p:pic>
      <p:sp>
        <p:nvSpPr>
          <p:cNvPr id="16" name="Oval 15"/>
          <p:cNvSpPr/>
          <p:nvPr/>
        </p:nvSpPr>
        <p:spPr>
          <a:xfrm>
            <a:off x="6338823" y="3660129"/>
            <a:ext cx="144956" cy="1792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4523350" y="3261757"/>
            <a:ext cx="449584" cy="6510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rot="5400000">
            <a:off x="5751034" y="3416534"/>
            <a:ext cx="179292" cy="13467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rot="5400000">
            <a:off x="5746743" y="3739065"/>
            <a:ext cx="187873" cy="13467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Graphical user interface, application&#10;&#10;Description automatically generated">
            <a:extLst>
              <a:ext uri="{FF2B5EF4-FFF2-40B4-BE49-F238E27FC236}">
                <a16:creationId xmlns:a16="http://schemas.microsoft.com/office/drawing/2014/main" id="{98B00573-685A-EE69-A3BA-1167096A06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2588" y="1567017"/>
            <a:ext cx="5042976" cy="1300390"/>
          </a:xfrm>
          <a:prstGeom prst="rect">
            <a:avLst/>
          </a:prstGeom>
          <a:ln>
            <a:solidFill>
              <a:schemeClr val="tx1"/>
            </a:solidFill>
          </a:ln>
        </p:spPr>
      </p:pic>
      <p:pic>
        <p:nvPicPr>
          <p:cNvPr id="10" name="Picture 9">
            <a:extLst>
              <a:ext uri="{FF2B5EF4-FFF2-40B4-BE49-F238E27FC236}">
                <a16:creationId xmlns:a16="http://schemas.microsoft.com/office/drawing/2014/main" id="{AC437068-A07E-EC37-D086-9F9ED1A661EA}"/>
              </a:ext>
            </a:extLst>
          </p:cNvPr>
          <p:cNvPicPr>
            <a:picLocks noChangeAspect="1"/>
          </p:cNvPicPr>
          <p:nvPr/>
        </p:nvPicPr>
        <p:blipFill>
          <a:blip r:embed="rId5"/>
          <a:stretch>
            <a:fillRect/>
          </a:stretch>
        </p:blipFill>
        <p:spPr>
          <a:xfrm rot="5400000">
            <a:off x="4194122" y="1734606"/>
            <a:ext cx="377878" cy="84629"/>
          </a:xfrm>
          <a:prstGeom prst="rect">
            <a:avLst/>
          </a:prstGeom>
        </p:spPr>
      </p:pic>
      <p:pic>
        <p:nvPicPr>
          <p:cNvPr id="14" name="Picture 13">
            <a:extLst>
              <a:ext uri="{FF2B5EF4-FFF2-40B4-BE49-F238E27FC236}">
                <a16:creationId xmlns:a16="http://schemas.microsoft.com/office/drawing/2014/main" id="{268F987A-5D79-881C-5591-F96E17ED88FD}"/>
              </a:ext>
            </a:extLst>
          </p:cNvPr>
          <p:cNvPicPr>
            <a:picLocks noChangeAspect="1"/>
          </p:cNvPicPr>
          <p:nvPr/>
        </p:nvPicPr>
        <p:blipFill>
          <a:blip r:embed="rId5"/>
          <a:stretch>
            <a:fillRect/>
          </a:stretch>
        </p:blipFill>
        <p:spPr>
          <a:xfrm rot="5400000">
            <a:off x="4978343" y="1756823"/>
            <a:ext cx="377878" cy="84629"/>
          </a:xfrm>
          <a:prstGeom prst="rect">
            <a:avLst/>
          </a:prstGeom>
        </p:spPr>
      </p:pic>
      <p:pic>
        <p:nvPicPr>
          <p:cNvPr id="15" name="Picture 14">
            <a:extLst>
              <a:ext uri="{FF2B5EF4-FFF2-40B4-BE49-F238E27FC236}">
                <a16:creationId xmlns:a16="http://schemas.microsoft.com/office/drawing/2014/main" id="{B2BA264C-1816-A7FD-ACF0-6CEEE1A9E4E2}"/>
              </a:ext>
            </a:extLst>
          </p:cNvPr>
          <p:cNvPicPr>
            <a:picLocks noChangeAspect="1"/>
          </p:cNvPicPr>
          <p:nvPr/>
        </p:nvPicPr>
        <p:blipFill>
          <a:blip r:embed="rId5"/>
          <a:stretch>
            <a:fillRect/>
          </a:stretch>
        </p:blipFill>
        <p:spPr>
          <a:xfrm rot="5400000">
            <a:off x="5800994" y="1734607"/>
            <a:ext cx="377878" cy="84629"/>
          </a:xfrm>
          <a:prstGeom prst="rect">
            <a:avLst/>
          </a:prstGeom>
        </p:spPr>
      </p:pic>
      <p:pic>
        <p:nvPicPr>
          <p:cNvPr id="20" name="Picture 19">
            <a:extLst>
              <a:ext uri="{FF2B5EF4-FFF2-40B4-BE49-F238E27FC236}">
                <a16:creationId xmlns:a16="http://schemas.microsoft.com/office/drawing/2014/main" id="{51738EA7-05A0-FAB7-6238-7BBBCE0472CC}"/>
              </a:ext>
            </a:extLst>
          </p:cNvPr>
          <p:cNvPicPr>
            <a:picLocks noChangeAspect="1"/>
          </p:cNvPicPr>
          <p:nvPr/>
        </p:nvPicPr>
        <p:blipFill>
          <a:blip r:embed="rId5"/>
          <a:stretch>
            <a:fillRect/>
          </a:stretch>
        </p:blipFill>
        <p:spPr>
          <a:xfrm rot="5400000">
            <a:off x="6719020" y="1713642"/>
            <a:ext cx="377878" cy="84629"/>
          </a:xfrm>
          <a:prstGeom prst="rect">
            <a:avLst/>
          </a:prstGeom>
        </p:spPr>
      </p:pic>
      <p:pic>
        <p:nvPicPr>
          <p:cNvPr id="21" name="Picture 20">
            <a:extLst>
              <a:ext uri="{FF2B5EF4-FFF2-40B4-BE49-F238E27FC236}">
                <a16:creationId xmlns:a16="http://schemas.microsoft.com/office/drawing/2014/main" id="{E0919628-B1F4-1D72-CBF4-F1CEB4286DFE}"/>
              </a:ext>
            </a:extLst>
          </p:cNvPr>
          <p:cNvPicPr>
            <a:picLocks noChangeAspect="1"/>
          </p:cNvPicPr>
          <p:nvPr/>
        </p:nvPicPr>
        <p:blipFill>
          <a:blip r:embed="rId5"/>
          <a:stretch>
            <a:fillRect/>
          </a:stretch>
        </p:blipFill>
        <p:spPr>
          <a:xfrm rot="5400000">
            <a:off x="7365551" y="1734606"/>
            <a:ext cx="377878" cy="84629"/>
          </a:xfrm>
          <a:prstGeom prst="rect">
            <a:avLst/>
          </a:prstGeom>
        </p:spPr>
      </p:pic>
      <p:cxnSp>
        <p:nvCxnSpPr>
          <p:cNvPr id="22" name="Straight Connector 21">
            <a:extLst>
              <a:ext uri="{FF2B5EF4-FFF2-40B4-BE49-F238E27FC236}">
                <a16:creationId xmlns:a16="http://schemas.microsoft.com/office/drawing/2014/main" id="{4DF1951A-1E11-AC9A-36A8-A80730FD14C8}"/>
              </a:ext>
            </a:extLst>
          </p:cNvPr>
          <p:cNvCxnSpPr/>
          <p:nvPr/>
        </p:nvCxnSpPr>
        <p:spPr>
          <a:xfrm>
            <a:off x="7361436" y="3719353"/>
            <a:ext cx="779929" cy="448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40B9BCE-9317-85D9-B56D-798EAFDFF148}"/>
              </a:ext>
            </a:extLst>
          </p:cNvPr>
          <p:cNvCxnSpPr>
            <a:cxnSpLocks/>
          </p:cNvCxnSpPr>
          <p:nvPr/>
        </p:nvCxnSpPr>
        <p:spPr>
          <a:xfrm>
            <a:off x="7751400" y="6076203"/>
            <a:ext cx="48615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22FE652-625A-FB80-7F96-7105E6351181}"/>
              </a:ext>
            </a:extLst>
          </p:cNvPr>
          <p:cNvCxnSpPr>
            <a:cxnSpLocks/>
          </p:cNvCxnSpPr>
          <p:nvPr/>
        </p:nvCxnSpPr>
        <p:spPr>
          <a:xfrm>
            <a:off x="4358177" y="6076203"/>
            <a:ext cx="33181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2294E1D-8630-FE5D-5E6F-775D5BA232A4}"/>
              </a:ext>
            </a:extLst>
          </p:cNvPr>
          <p:cNvSpPr txBox="1">
            <a:spLocks noChangeAspect="1"/>
          </p:cNvSpPr>
          <p:nvPr/>
        </p:nvSpPr>
        <p:spPr bwMode="auto">
          <a:xfrm>
            <a:off x="3075392" y="194292"/>
            <a:ext cx="5855865" cy="66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gn="r" defTabSz="685800">
              <a:lnSpc>
                <a:spcPts val="1650"/>
              </a:lnSpc>
              <a:defRPr/>
            </a:pPr>
            <a:r>
              <a:rPr lang="en-US" altLang="en-US" sz="2800" b="1" dirty="0">
                <a:latin typeface="Arial" panose="020B0604020202020204" pitchFamily="34" charset="0"/>
                <a:cs typeface="Arial" panose="020B0604020202020204" pitchFamily="34" charset="0"/>
              </a:rPr>
              <a:t>Repair Goods Receipt</a:t>
            </a: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065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2021451"/>
            <a:ext cx="7886700" cy="4095143"/>
          </a:xfrm>
        </p:spPr>
      </p:pic>
      <p:sp>
        <p:nvSpPr>
          <p:cNvPr id="6" name="TextBox 5"/>
          <p:cNvSpPr txBox="1"/>
          <p:nvPr/>
        </p:nvSpPr>
        <p:spPr>
          <a:xfrm>
            <a:off x="756851" y="6211669"/>
            <a:ext cx="7630297" cy="646331"/>
          </a:xfrm>
          <a:prstGeom prst="rect">
            <a:avLst/>
          </a:prstGeom>
          <a:noFill/>
        </p:spPr>
        <p:txBody>
          <a:bodyPr wrap="square" rtlCol="0">
            <a:spAutoFit/>
          </a:bodyPr>
          <a:lstStyle/>
          <a:p>
            <a:r>
              <a:rPr lang="en-US" dirty="0"/>
              <a:t>Vast majority of receipts will reflect the most common receipt condition codes: F condition, A condition, J condition. </a:t>
            </a:r>
          </a:p>
        </p:txBody>
      </p:sp>
      <p:sp>
        <p:nvSpPr>
          <p:cNvPr id="8" name="Text Placeholder 2">
            <a:extLst>
              <a:ext uri="{FF2B5EF4-FFF2-40B4-BE49-F238E27FC236}">
                <a16:creationId xmlns:a16="http://schemas.microsoft.com/office/drawing/2014/main" id="{803D5B0B-6F7B-147E-268A-A4829A28AD2F}"/>
              </a:ext>
            </a:extLst>
          </p:cNvPr>
          <p:cNvSpPr txBox="1">
            <a:spLocks noChangeAspect="1"/>
          </p:cNvSpPr>
          <p:nvPr/>
        </p:nvSpPr>
        <p:spPr bwMode="auto">
          <a:xfrm>
            <a:off x="3075392" y="194292"/>
            <a:ext cx="5855865" cy="66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gn="r" defTabSz="685800">
              <a:lnSpc>
                <a:spcPts val="1650"/>
              </a:lnSpc>
              <a:defRPr/>
            </a:pPr>
            <a:r>
              <a:rPr lang="en-US" altLang="en-US" sz="2800" b="1" dirty="0">
                <a:latin typeface="Arial" panose="020B0604020202020204" pitchFamily="34" charset="0"/>
                <a:cs typeface="Arial" panose="020B0604020202020204" pitchFamily="34" charset="0"/>
              </a:rPr>
              <a:t>Repair Goods Receipt</a:t>
            </a: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7569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79A14248-AE58-4AFE-B433-998AD4A13F88}"/>
              </a:ext>
            </a:extLst>
          </p:cNvPr>
          <p:cNvSpPr txBox="1">
            <a:spLocks noChangeArrowheads="1"/>
          </p:cNvSpPr>
          <p:nvPr/>
        </p:nvSpPr>
        <p:spPr bwMode="auto">
          <a:xfrm>
            <a:off x="226599" y="6435631"/>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1350" dirty="0">
                <a:solidFill>
                  <a:srgbClr val="002060"/>
                </a:solidFill>
                <a:latin typeface="Franklin Gothic Demi" panose="020B0703020102020204" pitchFamily="34" charset="0"/>
                <a:cs typeface="Arial" charset="0"/>
              </a:rPr>
              <a:t>READY. RESOURCEFUL. RESPONSIVE.</a:t>
            </a:r>
          </a:p>
        </p:txBody>
      </p:sp>
      <p:pic>
        <p:nvPicPr>
          <p:cNvPr id="2" name="Picture 1"/>
          <p:cNvPicPr>
            <a:picLocks noChangeAspect="1"/>
          </p:cNvPicPr>
          <p:nvPr/>
        </p:nvPicPr>
        <p:blipFill>
          <a:blip r:embed="rId3"/>
          <a:stretch>
            <a:fillRect/>
          </a:stretch>
        </p:blipFill>
        <p:spPr>
          <a:xfrm>
            <a:off x="617865" y="1479601"/>
            <a:ext cx="7646574" cy="1556472"/>
          </a:xfrm>
          <a:prstGeom prst="rect">
            <a:avLst/>
          </a:prstGeom>
          <a:ln>
            <a:solidFill>
              <a:schemeClr val="tx1"/>
            </a:solidFill>
          </a:ln>
        </p:spPr>
      </p:pic>
      <p:pic>
        <p:nvPicPr>
          <p:cNvPr id="10" name="Picture 9"/>
          <p:cNvPicPr>
            <a:picLocks noChangeAspect="1"/>
          </p:cNvPicPr>
          <p:nvPr/>
        </p:nvPicPr>
        <p:blipFill>
          <a:blip r:embed="rId4"/>
          <a:stretch>
            <a:fillRect/>
          </a:stretch>
        </p:blipFill>
        <p:spPr>
          <a:xfrm rot="10800000">
            <a:off x="8131518" y="1924571"/>
            <a:ext cx="394617" cy="118465"/>
          </a:xfrm>
          <a:prstGeom prst="rect">
            <a:avLst/>
          </a:prstGeom>
        </p:spPr>
      </p:pic>
      <p:pic>
        <p:nvPicPr>
          <p:cNvPr id="12" name="Picture 11"/>
          <p:cNvPicPr>
            <a:picLocks noChangeAspect="1"/>
          </p:cNvPicPr>
          <p:nvPr/>
        </p:nvPicPr>
        <p:blipFill>
          <a:blip r:embed="rId5"/>
          <a:stretch>
            <a:fillRect/>
          </a:stretch>
        </p:blipFill>
        <p:spPr>
          <a:xfrm>
            <a:off x="697457" y="5304029"/>
            <a:ext cx="2261903" cy="1109746"/>
          </a:xfrm>
          <a:prstGeom prst="rect">
            <a:avLst/>
          </a:prstGeom>
          <a:ln>
            <a:solidFill>
              <a:schemeClr val="tx1"/>
            </a:solidFill>
          </a:ln>
        </p:spPr>
      </p:pic>
      <p:pic>
        <p:nvPicPr>
          <p:cNvPr id="13" name="Picture 12"/>
          <p:cNvPicPr>
            <a:picLocks noChangeAspect="1"/>
          </p:cNvPicPr>
          <p:nvPr/>
        </p:nvPicPr>
        <p:blipFill>
          <a:blip r:embed="rId4"/>
          <a:stretch>
            <a:fillRect/>
          </a:stretch>
        </p:blipFill>
        <p:spPr>
          <a:xfrm rot="10800000">
            <a:off x="3179868" y="5807999"/>
            <a:ext cx="394617" cy="118465"/>
          </a:xfrm>
          <a:prstGeom prst="rect">
            <a:avLst/>
          </a:prstGeom>
        </p:spPr>
      </p:pic>
      <p:sp>
        <p:nvSpPr>
          <p:cNvPr id="5" name="TextBox 4"/>
          <p:cNvSpPr txBox="1"/>
          <p:nvPr/>
        </p:nvSpPr>
        <p:spPr>
          <a:xfrm>
            <a:off x="3759667" y="5405566"/>
            <a:ext cx="4255250" cy="923330"/>
          </a:xfrm>
          <a:prstGeom prst="rect">
            <a:avLst/>
          </a:prstGeom>
          <a:noFill/>
        </p:spPr>
        <p:txBody>
          <a:bodyPr wrap="square" rtlCol="0">
            <a:spAutoFit/>
          </a:bodyPr>
          <a:lstStyle/>
          <a:p>
            <a:r>
              <a:rPr lang="en-US" dirty="0"/>
              <a:t>If any of the information doesn’t </a:t>
            </a:r>
            <a:r>
              <a:rPr lang="en-US" b="1" i="1" u="sng" dirty="0"/>
              <a:t>EXACTLY</a:t>
            </a:r>
            <a:r>
              <a:rPr lang="en-US" dirty="0"/>
              <a:t> match the open SIT record you will receive a Confirmation pop up message.</a:t>
            </a:r>
          </a:p>
        </p:txBody>
      </p:sp>
      <p:pic>
        <p:nvPicPr>
          <p:cNvPr id="8" name="Picture 7" descr="Graphical user interface, text, application&#10;&#10;Description automatically generated">
            <a:extLst>
              <a:ext uri="{FF2B5EF4-FFF2-40B4-BE49-F238E27FC236}">
                <a16:creationId xmlns:a16="http://schemas.microsoft.com/office/drawing/2014/main" id="{319A731B-83D8-2F32-1000-49C895BC05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104" y="3057929"/>
            <a:ext cx="8221555" cy="1919089"/>
          </a:xfrm>
          <a:prstGeom prst="rect">
            <a:avLst/>
          </a:prstGeom>
          <a:ln>
            <a:solidFill>
              <a:schemeClr val="tx1"/>
            </a:solidFill>
          </a:ln>
        </p:spPr>
      </p:pic>
      <p:pic>
        <p:nvPicPr>
          <p:cNvPr id="9" name="Picture 8">
            <a:extLst>
              <a:ext uri="{FF2B5EF4-FFF2-40B4-BE49-F238E27FC236}">
                <a16:creationId xmlns:a16="http://schemas.microsoft.com/office/drawing/2014/main" id="{EF30208D-3085-9138-AE43-10B5CDE4A287}"/>
              </a:ext>
            </a:extLst>
          </p:cNvPr>
          <p:cNvPicPr>
            <a:picLocks noChangeAspect="1"/>
          </p:cNvPicPr>
          <p:nvPr/>
        </p:nvPicPr>
        <p:blipFill>
          <a:blip r:embed="rId4"/>
          <a:stretch>
            <a:fillRect/>
          </a:stretch>
        </p:blipFill>
        <p:spPr>
          <a:xfrm>
            <a:off x="477341" y="4830843"/>
            <a:ext cx="394617" cy="118465"/>
          </a:xfrm>
          <a:prstGeom prst="rect">
            <a:avLst/>
          </a:prstGeom>
        </p:spPr>
      </p:pic>
      <p:pic>
        <p:nvPicPr>
          <p:cNvPr id="14" name="Picture 13">
            <a:extLst>
              <a:ext uri="{FF2B5EF4-FFF2-40B4-BE49-F238E27FC236}">
                <a16:creationId xmlns:a16="http://schemas.microsoft.com/office/drawing/2014/main" id="{C4300C18-8632-824B-0396-6C559EEDD16C}"/>
              </a:ext>
            </a:extLst>
          </p:cNvPr>
          <p:cNvPicPr>
            <a:picLocks noChangeAspect="1"/>
          </p:cNvPicPr>
          <p:nvPr/>
        </p:nvPicPr>
        <p:blipFill>
          <a:blip r:embed="rId4"/>
          <a:stretch>
            <a:fillRect/>
          </a:stretch>
        </p:blipFill>
        <p:spPr>
          <a:xfrm rot="5400000">
            <a:off x="2373197" y="4168162"/>
            <a:ext cx="394617" cy="118465"/>
          </a:xfrm>
          <a:prstGeom prst="rect">
            <a:avLst/>
          </a:prstGeom>
        </p:spPr>
      </p:pic>
      <p:sp>
        <p:nvSpPr>
          <p:cNvPr id="3" name="Text Placeholder 2">
            <a:extLst>
              <a:ext uri="{FF2B5EF4-FFF2-40B4-BE49-F238E27FC236}">
                <a16:creationId xmlns:a16="http://schemas.microsoft.com/office/drawing/2014/main" id="{2FF1C460-F1CD-5930-77D2-62D35F283D7B}"/>
              </a:ext>
            </a:extLst>
          </p:cNvPr>
          <p:cNvSpPr txBox="1">
            <a:spLocks noChangeAspect="1"/>
          </p:cNvSpPr>
          <p:nvPr/>
        </p:nvSpPr>
        <p:spPr bwMode="auto">
          <a:xfrm>
            <a:off x="3075392" y="194292"/>
            <a:ext cx="5855865" cy="66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gn="r" defTabSz="685800">
              <a:lnSpc>
                <a:spcPts val="1650"/>
              </a:lnSpc>
              <a:defRPr/>
            </a:pPr>
            <a:r>
              <a:rPr lang="en-US" altLang="en-US" sz="2800" b="1" dirty="0">
                <a:latin typeface="Arial" panose="020B0604020202020204" pitchFamily="34" charset="0"/>
                <a:cs typeface="Arial" panose="020B0604020202020204" pitchFamily="34" charset="0"/>
              </a:rPr>
              <a:t>Repair Goods Receipt</a:t>
            </a: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51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79A14248-AE58-4AFE-B433-998AD4A13F88}"/>
              </a:ext>
            </a:extLst>
          </p:cNvPr>
          <p:cNvSpPr txBox="1">
            <a:spLocks noChangeArrowheads="1"/>
          </p:cNvSpPr>
          <p:nvPr/>
        </p:nvSpPr>
        <p:spPr bwMode="auto">
          <a:xfrm>
            <a:off x="226599" y="6435631"/>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1350" dirty="0">
                <a:solidFill>
                  <a:srgbClr val="002060"/>
                </a:solidFill>
                <a:latin typeface="Franklin Gothic Demi" panose="020B0703020102020204" pitchFamily="34" charset="0"/>
                <a:cs typeface="Arial" charset="0"/>
              </a:rPr>
              <a:t>READY. RESOURCEFUL. RESPONSIVE.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9605" y="5621352"/>
            <a:ext cx="4000812" cy="1002558"/>
          </a:xfrm>
          <a:prstGeom prst="rect">
            <a:avLst/>
          </a:prstGeom>
        </p:spPr>
      </p:pic>
      <p:pic>
        <p:nvPicPr>
          <p:cNvPr id="3" name="Picture 2" descr="Table&#10;&#10;Description automatically generated">
            <a:extLst>
              <a:ext uri="{FF2B5EF4-FFF2-40B4-BE49-F238E27FC236}">
                <a16:creationId xmlns:a16="http://schemas.microsoft.com/office/drawing/2014/main" id="{2A2C4D3F-6CF3-C38D-218A-291794242D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6476" y="1890406"/>
            <a:ext cx="5372467" cy="3077187"/>
          </a:xfrm>
          <a:prstGeom prst="rect">
            <a:avLst/>
          </a:prstGeom>
          <a:ln>
            <a:solidFill>
              <a:schemeClr val="tx1"/>
            </a:solidFill>
          </a:ln>
        </p:spPr>
      </p:pic>
      <p:pic>
        <p:nvPicPr>
          <p:cNvPr id="5" name="Picture 4">
            <a:extLst>
              <a:ext uri="{FF2B5EF4-FFF2-40B4-BE49-F238E27FC236}">
                <a16:creationId xmlns:a16="http://schemas.microsoft.com/office/drawing/2014/main" id="{EE7F4FBE-DA10-2446-7009-3AF8FDDCE20B}"/>
              </a:ext>
            </a:extLst>
          </p:cNvPr>
          <p:cNvPicPr>
            <a:picLocks noChangeAspect="1"/>
          </p:cNvPicPr>
          <p:nvPr/>
        </p:nvPicPr>
        <p:blipFill>
          <a:blip r:embed="rId5"/>
          <a:stretch>
            <a:fillRect/>
          </a:stretch>
        </p:blipFill>
        <p:spPr>
          <a:xfrm rot="10800000">
            <a:off x="8815225" y="2209314"/>
            <a:ext cx="394617" cy="118465"/>
          </a:xfrm>
          <a:prstGeom prst="rect">
            <a:avLst/>
          </a:prstGeom>
        </p:spPr>
      </p:pic>
      <p:pic>
        <p:nvPicPr>
          <p:cNvPr id="9" name="Picture 8">
            <a:extLst>
              <a:ext uri="{FF2B5EF4-FFF2-40B4-BE49-F238E27FC236}">
                <a16:creationId xmlns:a16="http://schemas.microsoft.com/office/drawing/2014/main" id="{B236C821-A875-409C-32B9-DD477E0CD7C8}"/>
              </a:ext>
            </a:extLst>
          </p:cNvPr>
          <p:cNvPicPr>
            <a:picLocks noChangeAspect="1"/>
          </p:cNvPicPr>
          <p:nvPr/>
        </p:nvPicPr>
        <p:blipFill>
          <a:blip r:embed="rId5"/>
          <a:stretch>
            <a:fillRect/>
          </a:stretch>
        </p:blipFill>
        <p:spPr>
          <a:xfrm>
            <a:off x="3672186" y="3055476"/>
            <a:ext cx="394617" cy="118465"/>
          </a:xfrm>
          <a:prstGeom prst="rect">
            <a:avLst/>
          </a:prstGeom>
        </p:spPr>
      </p:pic>
      <p:pic>
        <p:nvPicPr>
          <p:cNvPr id="10" name="Picture 9">
            <a:extLst>
              <a:ext uri="{FF2B5EF4-FFF2-40B4-BE49-F238E27FC236}">
                <a16:creationId xmlns:a16="http://schemas.microsoft.com/office/drawing/2014/main" id="{CA2C7FFC-51A4-A9AF-BCF8-7EE69222C153}"/>
              </a:ext>
            </a:extLst>
          </p:cNvPr>
          <p:cNvPicPr>
            <a:picLocks noChangeAspect="1"/>
          </p:cNvPicPr>
          <p:nvPr/>
        </p:nvPicPr>
        <p:blipFill>
          <a:blip r:embed="rId5"/>
          <a:stretch>
            <a:fillRect/>
          </a:stretch>
        </p:blipFill>
        <p:spPr>
          <a:xfrm rot="5400000">
            <a:off x="8542467" y="4659375"/>
            <a:ext cx="394617" cy="118465"/>
          </a:xfrm>
          <a:prstGeom prst="rect">
            <a:avLst/>
          </a:prstGeom>
        </p:spPr>
      </p:pic>
      <p:pic>
        <p:nvPicPr>
          <p:cNvPr id="7" name="Picture 6">
            <a:extLst>
              <a:ext uri="{FF2B5EF4-FFF2-40B4-BE49-F238E27FC236}">
                <a16:creationId xmlns:a16="http://schemas.microsoft.com/office/drawing/2014/main" id="{4B2C07D8-FC63-0342-D29D-A0EF3BF8A0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0669" y="4981658"/>
            <a:ext cx="438211" cy="304843"/>
          </a:xfrm>
          <a:prstGeom prst="rect">
            <a:avLst/>
          </a:prstGeom>
        </p:spPr>
      </p:pic>
      <p:sp>
        <p:nvSpPr>
          <p:cNvPr id="13" name="Text Placeholder 5">
            <a:extLst>
              <a:ext uri="{FF2B5EF4-FFF2-40B4-BE49-F238E27FC236}">
                <a16:creationId xmlns:a16="http://schemas.microsoft.com/office/drawing/2014/main" id="{E30D88D0-64F5-FD78-685A-66AB599F5C8A}"/>
              </a:ext>
            </a:extLst>
          </p:cNvPr>
          <p:cNvSpPr>
            <a:spLocks noGrp="1"/>
          </p:cNvSpPr>
          <p:nvPr>
            <p:ph type="body" sz="half" idx="2"/>
          </p:nvPr>
        </p:nvSpPr>
        <p:spPr>
          <a:xfrm>
            <a:off x="0" y="1578737"/>
            <a:ext cx="3686476" cy="4856894"/>
          </a:xfrm>
        </p:spPr>
        <p:txBody>
          <a:bodyPr>
            <a:normAutofit fontScale="62500" lnSpcReduction="20000"/>
          </a:bodyPr>
          <a:lstStyle/>
          <a:p>
            <a:pPr marL="285750" indent="-285750">
              <a:buFont typeface="Arial" panose="020B0604020202020204" pitchFamily="34" charset="0"/>
              <a:buChar char="•"/>
            </a:pPr>
            <a:r>
              <a:rPr lang="en-US" sz="3200" b="1" u="sng" dirty="0"/>
              <a:t>Required: </a:t>
            </a:r>
          </a:p>
          <a:p>
            <a:pPr marL="800100" lvl="1" indent="-342900">
              <a:buFont typeface="Arial" panose="020B0604020202020204" pitchFamily="34" charset="0"/>
              <a:buChar char="•"/>
            </a:pPr>
            <a:endParaRPr lang="en-US" sz="2600" b="1" dirty="0"/>
          </a:p>
          <a:p>
            <a:pPr marL="800100" lvl="1" indent="-342900">
              <a:buFont typeface="Arial" panose="020B0604020202020204" pitchFamily="34" charset="0"/>
              <a:buChar char="•"/>
            </a:pPr>
            <a:r>
              <a:rPr lang="en-US" sz="2600" b="1" dirty="0"/>
              <a:t>Action Date </a:t>
            </a:r>
            <a:r>
              <a:rPr lang="en-US" sz="2600" dirty="0"/>
              <a:t>- defaults to the current date. </a:t>
            </a:r>
            <a:r>
              <a:rPr lang="en-US" sz="2400" b="1" dirty="0"/>
              <a:t>Please</a:t>
            </a:r>
            <a:r>
              <a:rPr lang="en-US" sz="2400" dirty="0"/>
              <a:t> utilize the date the asset was physically delivered to your facility.</a:t>
            </a:r>
          </a:p>
          <a:p>
            <a:pPr marL="800100" lvl="1" indent="-342900">
              <a:buFont typeface="Arial" panose="020B0604020202020204" pitchFamily="34" charset="0"/>
              <a:buChar char="•"/>
            </a:pPr>
            <a:r>
              <a:rPr lang="en-US" sz="2600" b="1" dirty="0"/>
              <a:t>Serial Number (SN) –</a:t>
            </a:r>
          </a:p>
          <a:p>
            <a:pPr marL="1257300" lvl="2" indent="-342900">
              <a:buFont typeface="Arial" panose="020B0604020202020204" pitchFamily="34" charset="0"/>
              <a:buChar char="•"/>
            </a:pPr>
            <a:r>
              <a:rPr lang="en-US" sz="1900" dirty="0"/>
              <a:t>Input SN</a:t>
            </a:r>
            <a:r>
              <a:rPr lang="en-US" sz="1900" b="1" dirty="0"/>
              <a:t> </a:t>
            </a:r>
            <a:r>
              <a:rPr lang="en-US" sz="1900" dirty="0"/>
              <a:t>located on the physical asset</a:t>
            </a:r>
          </a:p>
          <a:p>
            <a:pPr marL="1257300" lvl="2" indent="-342900">
              <a:buFont typeface="Arial" panose="020B0604020202020204" pitchFamily="34" charset="0"/>
              <a:buChar char="•"/>
            </a:pPr>
            <a:r>
              <a:rPr lang="en-US" sz="1900" dirty="0"/>
              <a:t>If you cannot locate the SN on the asset enter Unknown or UNK</a:t>
            </a:r>
          </a:p>
          <a:p>
            <a:pPr marL="1257300" lvl="2" indent="-342900">
              <a:buFont typeface="Arial" panose="020B0604020202020204" pitchFamily="34" charset="0"/>
              <a:buChar char="•"/>
            </a:pPr>
            <a:r>
              <a:rPr lang="en-US" sz="1900" dirty="0"/>
              <a:t>If the asset is not serialized please enter Not Serialized or NS</a:t>
            </a:r>
          </a:p>
          <a:p>
            <a:pPr lvl="1"/>
            <a:endParaRPr lang="en-US" sz="2200" dirty="0"/>
          </a:p>
          <a:p>
            <a:pPr marL="285750" indent="-285750">
              <a:buFont typeface="Arial" panose="020B0604020202020204" pitchFamily="34" charset="0"/>
              <a:buChar char="•"/>
            </a:pPr>
            <a:r>
              <a:rPr lang="en-US" sz="3200" b="1" u="sng" dirty="0"/>
              <a:t>Optional:</a:t>
            </a:r>
          </a:p>
          <a:p>
            <a:pPr marL="742950" lvl="1" indent="-285750">
              <a:buFont typeface="Arial" panose="020B0604020202020204" pitchFamily="34" charset="0"/>
              <a:buChar char="•"/>
            </a:pPr>
            <a:r>
              <a:rPr lang="en-US" sz="2600" b="1" dirty="0"/>
              <a:t>Location-</a:t>
            </a:r>
            <a:r>
              <a:rPr lang="en-US" sz="3200" b="1" dirty="0"/>
              <a:t> </a:t>
            </a:r>
            <a:r>
              <a:rPr lang="en-US" sz="2600" dirty="0"/>
              <a:t>Where the asset is being stored (i.e. building #, shelf #)</a:t>
            </a:r>
          </a:p>
          <a:p>
            <a:pPr marL="742950" lvl="1" indent="-285750">
              <a:buFont typeface="Arial" panose="020B0604020202020204" pitchFamily="34" charset="0"/>
              <a:buChar char="•"/>
            </a:pPr>
            <a:r>
              <a:rPr lang="en-US" sz="2600" b="1" dirty="0"/>
              <a:t>Reference Number - </a:t>
            </a:r>
            <a:r>
              <a:rPr lang="en-US" sz="2200" dirty="0"/>
              <a:t>Often a number used for internal tracking </a:t>
            </a:r>
          </a:p>
          <a:p>
            <a:pPr lvl="2"/>
            <a:r>
              <a:rPr lang="en-US" sz="2200" dirty="0"/>
              <a:t>Ex: Work Order #, RMA Number</a:t>
            </a:r>
          </a:p>
          <a:p>
            <a:pPr marL="742950" lvl="1" indent="-285750">
              <a:buFont typeface="Arial" panose="020B0604020202020204" pitchFamily="34" charset="0"/>
              <a:buChar char="•"/>
            </a:pPr>
            <a:r>
              <a:rPr lang="en-US" sz="2600" dirty="0"/>
              <a:t>Attach Document at the bottom of </a:t>
            </a:r>
            <a:r>
              <a:rPr lang="en-US" sz="2400" dirty="0"/>
              <a:t>the screen next to the Post button</a:t>
            </a:r>
          </a:p>
          <a:p>
            <a:pPr lvl="2"/>
            <a:endParaRPr lang="en-US" sz="2000" dirty="0">
              <a:solidFill>
                <a:srgbClr val="002060"/>
              </a:solidFill>
            </a:endParaRPr>
          </a:p>
        </p:txBody>
      </p:sp>
      <p:pic>
        <p:nvPicPr>
          <p:cNvPr id="2" name="Picture 1">
            <a:extLst>
              <a:ext uri="{FF2B5EF4-FFF2-40B4-BE49-F238E27FC236}">
                <a16:creationId xmlns:a16="http://schemas.microsoft.com/office/drawing/2014/main" id="{7C042C0D-D1CD-9F13-06F4-7AA4944199D0}"/>
              </a:ext>
            </a:extLst>
          </p:cNvPr>
          <p:cNvPicPr>
            <a:picLocks noChangeAspect="1"/>
          </p:cNvPicPr>
          <p:nvPr/>
        </p:nvPicPr>
        <p:blipFill>
          <a:blip r:embed="rId7"/>
          <a:stretch>
            <a:fillRect/>
          </a:stretch>
        </p:blipFill>
        <p:spPr>
          <a:xfrm>
            <a:off x="7428151" y="5019337"/>
            <a:ext cx="1085008" cy="228095"/>
          </a:xfrm>
          <a:prstGeom prst="rect">
            <a:avLst/>
          </a:prstGeom>
        </p:spPr>
      </p:pic>
      <p:pic>
        <p:nvPicPr>
          <p:cNvPr id="6" name="Picture 5">
            <a:extLst>
              <a:ext uri="{FF2B5EF4-FFF2-40B4-BE49-F238E27FC236}">
                <a16:creationId xmlns:a16="http://schemas.microsoft.com/office/drawing/2014/main" id="{FD7CAFB9-37E1-7AF4-D1CF-2538B0CBC9BC}"/>
              </a:ext>
            </a:extLst>
          </p:cNvPr>
          <p:cNvPicPr>
            <a:picLocks noChangeAspect="1"/>
          </p:cNvPicPr>
          <p:nvPr/>
        </p:nvPicPr>
        <p:blipFill>
          <a:blip r:embed="rId5"/>
          <a:stretch>
            <a:fillRect/>
          </a:stretch>
        </p:blipFill>
        <p:spPr>
          <a:xfrm rot="5400000">
            <a:off x="7783838" y="4661717"/>
            <a:ext cx="394617" cy="118465"/>
          </a:xfrm>
          <a:prstGeom prst="rect">
            <a:avLst/>
          </a:prstGeom>
        </p:spPr>
      </p:pic>
      <p:sp>
        <p:nvSpPr>
          <p:cNvPr id="12" name="Text Placeholder 2">
            <a:extLst>
              <a:ext uri="{FF2B5EF4-FFF2-40B4-BE49-F238E27FC236}">
                <a16:creationId xmlns:a16="http://schemas.microsoft.com/office/drawing/2014/main" id="{812B8F80-63DB-A3F2-4313-08495CF261D1}"/>
              </a:ext>
            </a:extLst>
          </p:cNvPr>
          <p:cNvSpPr txBox="1">
            <a:spLocks noChangeAspect="1"/>
          </p:cNvSpPr>
          <p:nvPr/>
        </p:nvSpPr>
        <p:spPr bwMode="auto">
          <a:xfrm>
            <a:off x="3075392" y="194292"/>
            <a:ext cx="5855865" cy="66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gn="r" defTabSz="685800">
              <a:lnSpc>
                <a:spcPts val="1650"/>
              </a:lnSpc>
              <a:defRPr/>
            </a:pPr>
            <a:r>
              <a:rPr lang="en-US" altLang="en-US" sz="2800" b="1" dirty="0">
                <a:latin typeface="Arial" panose="020B0604020202020204" pitchFamily="34" charset="0"/>
                <a:cs typeface="Arial" panose="020B0604020202020204" pitchFamily="34" charset="0"/>
              </a:rPr>
              <a:t>Repair Goods Receipt</a:t>
            </a: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1034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41441" y="457200"/>
            <a:ext cx="3175100" cy="325858"/>
          </a:xfrm>
          <a:prstGeom prst="rect">
            <a:avLst/>
          </a:prstGeom>
        </p:spPr>
        <p:txBody>
          <a:bodyPr wrap="none">
            <a:spAutoFit/>
          </a:bodyPr>
          <a:lstStyle/>
          <a:p>
            <a:pPr algn="r" defTabSz="685800">
              <a:lnSpc>
                <a:spcPts val="1650"/>
              </a:lnSpc>
              <a:defRPr/>
            </a:pPr>
            <a:r>
              <a:rPr lang="en-US" altLang="en-US" sz="2400" b="1" dirty="0">
                <a:latin typeface="Arial" panose="020B0604020202020204" pitchFamily="34" charset="0"/>
                <a:cs typeface="Arial" panose="020B0604020202020204" pitchFamily="34" charset="0"/>
              </a:rPr>
              <a:t>RP Receipt Reversal</a:t>
            </a:r>
            <a:endParaRPr lang="en-US" altLang="en-US"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12D5118-1B5E-986F-D8EF-648F1A0CFB0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8812"/>
            <a:ext cx="9144000" cy="1849120"/>
          </a:xfrm>
          <a:prstGeom prst="rect">
            <a:avLst/>
          </a:prstGeom>
          <a:ln>
            <a:solidFill>
              <a:schemeClr val="tx1"/>
            </a:solidFill>
          </a:ln>
        </p:spPr>
      </p:pic>
      <p:sp>
        <p:nvSpPr>
          <p:cNvPr id="6" name="Text Placeholder 3">
            <a:extLst>
              <a:ext uri="{FF2B5EF4-FFF2-40B4-BE49-F238E27FC236}">
                <a16:creationId xmlns:a16="http://schemas.microsoft.com/office/drawing/2014/main" id="{0112E541-E81C-8AC0-2818-CE4DA8776345}"/>
              </a:ext>
            </a:extLst>
          </p:cNvPr>
          <p:cNvSpPr>
            <a:spLocks noGrp="1"/>
          </p:cNvSpPr>
          <p:nvPr>
            <p:ph type="body" sz="half" idx="2"/>
          </p:nvPr>
        </p:nvSpPr>
        <p:spPr>
          <a:xfrm>
            <a:off x="142240" y="3606496"/>
            <a:ext cx="8757920" cy="2804767"/>
          </a:xfrm>
        </p:spPr>
        <p:txBody>
          <a:bodyPr>
            <a:normAutofit/>
          </a:bodyPr>
          <a:lstStyle/>
          <a:p>
            <a:pPr marL="285750" indent="-285750">
              <a:buFont typeface="Arial" panose="020B0604020202020204" pitchFamily="34" charset="0"/>
              <a:buChar char="•"/>
            </a:pPr>
            <a:r>
              <a:rPr lang="en-US" sz="2400" dirty="0"/>
              <a:t>Receipts that are aged greater than 30 days will need to be approved by your CAV-RP analyst. CAV-RP automatically sends a notification in RP, but if you want to expedite the process you can reach out to your analyst with the explanation of why the reversal is occurring. </a:t>
            </a:r>
          </a:p>
          <a:p>
            <a:pPr marL="285750" indent="-285750">
              <a:buFont typeface="Arial" panose="020B0604020202020204" pitchFamily="34" charset="0"/>
              <a:buChar char="•"/>
            </a:pPr>
            <a:r>
              <a:rPr lang="en-US" sz="2400" dirty="0"/>
              <a:t>If you reverse a receipt greater than 30 days the asset will still show on hand until your CAV-RP analyst approves the reversal.</a:t>
            </a:r>
          </a:p>
        </p:txBody>
      </p:sp>
    </p:spTree>
    <p:extLst>
      <p:ext uri="{BB962C8B-B14F-4D97-AF65-F5344CB8AC3E}">
        <p14:creationId xmlns:p14="http://schemas.microsoft.com/office/powerpoint/2010/main" val="3526605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9FE7-C648-67F8-2B8B-56AF67C53C38}"/>
              </a:ext>
            </a:extLst>
          </p:cNvPr>
          <p:cNvSpPr>
            <a:spLocks noGrp="1"/>
          </p:cNvSpPr>
          <p:nvPr>
            <p:ph type="title"/>
          </p:nvPr>
        </p:nvSpPr>
        <p:spPr>
          <a:xfrm>
            <a:off x="5381196" y="-141844"/>
            <a:ext cx="3762804" cy="1325563"/>
          </a:xfrm>
        </p:spPr>
        <p:txBody>
          <a:bodyPr/>
          <a:lstStyle/>
          <a:p>
            <a:r>
              <a:rPr lang="en-US" dirty="0"/>
              <a:t>J Condition Material</a:t>
            </a:r>
          </a:p>
        </p:txBody>
      </p:sp>
      <p:sp>
        <p:nvSpPr>
          <p:cNvPr id="3" name="TextBox 2">
            <a:extLst>
              <a:ext uri="{FF2B5EF4-FFF2-40B4-BE49-F238E27FC236}">
                <a16:creationId xmlns:a16="http://schemas.microsoft.com/office/drawing/2014/main" id="{4A661033-FFAC-22FC-A2BF-3BE32AA098F9}"/>
              </a:ext>
            </a:extLst>
          </p:cNvPr>
          <p:cNvSpPr txBox="1"/>
          <p:nvPr/>
        </p:nvSpPr>
        <p:spPr>
          <a:xfrm>
            <a:off x="812800" y="1498600"/>
            <a:ext cx="7200900" cy="4801314"/>
          </a:xfrm>
          <a:prstGeom prst="rect">
            <a:avLst/>
          </a:prstGeom>
          <a:noFill/>
        </p:spPr>
        <p:txBody>
          <a:bodyPr wrap="square" rtlCol="0">
            <a:spAutoFit/>
          </a:bodyPr>
          <a:lstStyle/>
          <a:p>
            <a:pPr marL="285750" indent="-285750">
              <a:buFont typeface="Arial" panose="020B0604020202020204" pitchFamily="34" charset="0"/>
              <a:buChar char="•"/>
            </a:pPr>
            <a:r>
              <a:rPr lang="en-US" dirty="0"/>
              <a:t>Material not manufactured or repaired by the contractor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File a Supply Discrepancy report (SDR) in PDREP within 5 business days from receipt of the asset (Per CAV SOW FY25)</a:t>
            </a:r>
          </a:p>
          <a:p>
            <a:pPr marL="285750" indent="-285750">
              <a:buFont typeface="Arial" panose="020B0604020202020204" pitchFamily="34" charset="0"/>
              <a:buChar char="•"/>
            </a:pPr>
            <a:endParaRPr lang="en-US" dirty="0"/>
          </a:p>
          <a:p>
            <a:pPr marL="285750" indent="-285750" algn="l">
              <a:buFont typeface="Arial" panose="020B0604020202020204" pitchFamily="34" charset="0"/>
              <a:buChar char="•"/>
            </a:pPr>
            <a:r>
              <a:rPr lang="en-US" dirty="0"/>
              <a:t>Receive the NIIN Physically received. If asset NIIN cannot be identified use </a:t>
            </a:r>
            <a:r>
              <a:rPr lang="en-US" sz="1800" b="0" i="0" u="none" strike="noStrike" baseline="0" dirty="0">
                <a:solidFill>
                  <a:srgbClr val="000000"/>
                </a:solidFill>
              </a:rPr>
              <a:t>MDJ111111 </a:t>
            </a: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r>
              <a:rPr lang="en-US" dirty="0">
                <a:solidFill>
                  <a:srgbClr val="000000"/>
                </a:solidFill>
              </a:rPr>
              <a:t>Immediately ship asset to the nearest ATAC Hub</a:t>
            </a:r>
          </a:p>
          <a:p>
            <a:pPr marL="742950" lvl="1" indent="-285750">
              <a:buFont typeface="Wingdings" panose="05000000000000000000" pitchFamily="2" charset="2"/>
              <a:buChar char="Ø"/>
            </a:pPr>
            <a:r>
              <a:rPr lang="en-US" b="0" i="0" u="none" strike="noStrike" baseline="0" dirty="0">
                <a:solidFill>
                  <a:srgbClr val="000000"/>
                </a:solidFill>
                <a:latin typeface="Times New Roman" panose="02020603050405020304" pitchFamily="18" charset="0"/>
              </a:rPr>
              <a:t>N68620 –ATAC HUB, Norfolk VA </a:t>
            </a:r>
          </a:p>
          <a:p>
            <a:pPr marL="742950" lvl="1" indent="-285750">
              <a:buFont typeface="Wingdings" panose="05000000000000000000" pitchFamily="2" charset="2"/>
              <a:buChar char="Ø"/>
            </a:pPr>
            <a:r>
              <a:rPr lang="en-US" b="0" i="0" u="none" strike="noStrike" baseline="0" dirty="0">
                <a:solidFill>
                  <a:srgbClr val="000000"/>
                </a:solidFill>
                <a:latin typeface="Times New Roman" panose="02020603050405020304" pitchFamily="18" charset="0"/>
              </a:rPr>
              <a:t>N46433 - ATAC HUB, San Diego, CA </a:t>
            </a:r>
          </a:p>
          <a:p>
            <a:pPr marL="285750" indent="-285750">
              <a:buFont typeface="Arial" panose="020B0604020202020204" pitchFamily="34" charset="0"/>
              <a:buChar char="•"/>
            </a:pPr>
            <a:endParaRPr lang="en-US" b="0" i="0" u="none" strike="noStrike" baseline="0" dirty="0">
              <a:solidFill>
                <a:srgbClr val="000000"/>
              </a:solidFill>
              <a:latin typeface="Times New Roman" panose="02020603050405020304" pitchFamily="18" charset="0"/>
            </a:endParaRPr>
          </a:p>
          <a:p>
            <a:pPr marL="285750" indent="-285750">
              <a:buFont typeface="Arial" panose="020B0604020202020204" pitchFamily="34" charset="0"/>
              <a:buChar char="•"/>
            </a:pPr>
            <a:r>
              <a:rPr lang="en-US" dirty="0">
                <a:solidFill>
                  <a:srgbClr val="000000"/>
                </a:solidFill>
                <a:latin typeface="Times New Roman" panose="02020603050405020304" pitchFamily="18" charset="0"/>
              </a:rPr>
              <a:t>Use the same document number (source document number) from the incoming DD1348 when shipping J condition</a:t>
            </a:r>
          </a:p>
          <a:p>
            <a:pPr marL="285750" indent="-285750">
              <a:buFont typeface="Arial" panose="020B0604020202020204" pitchFamily="34" charset="0"/>
              <a:buChar char="•"/>
            </a:pPr>
            <a:endParaRPr lang="en-US" dirty="0">
              <a:solidFill>
                <a:srgbClr val="000000"/>
              </a:solidFill>
              <a:latin typeface="Times New Roman" panose="02020603050405020304" pitchFamily="18" charset="0"/>
            </a:endParaRPr>
          </a:p>
          <a:p>
            <a:pPr marL="285750" indent="-285750">
              <a:buFont typeface="Arial" panose="020B0604020202020204" pitchFamily="34" charset="0"/>
              <a:buChar char="•"/>
            </a:pPr>
            <a:r>
              <a:rPr lang="en-US" b="0" i="0" u="none" strike="noStrike" baseline="0" dirty="0">
                <a:solidFill>
                  <a:srgbClr val="000000"/>
                </a:solidFill>
                <a:latin typeface="Times New Roman" panose="02020603050405020304" pitchFamily="18" charset="0"/>
              </a:rPr>
              <a:t>Include a copy of the SDR (SF-364) with the shipment</a:t>
            </a:r>
          </a:p>
          <a:p>
            <a:pPr lvl="1"/>
            <a:endParaRPr 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024986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86649" y="457200"/>
            <a:ext cx="4375847" cy="325858"/>
          </a:xfrm>
          <a:prstGeom prst="rect">
            <a:avLst/>
          </a:prstGeom>
        </p:spPr>
        <p:txBody>
          <a:bodyPr wrap="square">
            <a:spAutoFit/>
          </a:bodyPr>
          <a:lstStyle/>
          <a:p>
            <a:pPr algn="r" defTabSz="685800">
              <a:lnSpc>
                <a:spcPts val="1650"/>
              </a:lnSpc>
              <a:defRPr/>
            </a:pPr>
            <a:r>
              <a:rPr lang="en-US" altLang="en-US" sz="2400" b="1" dirty="0">
                <a:latin typeface="Arial" panose="020B0604020202020204" pitchFamily="34" charset="0"/>
                <a:cs typeface="Arial" panose="020B0604020202020204" pitchFamily="34" charset="0"/>
              </a:rPr>
              <a:t>RP Procurement Receipt</a:t>
            </a:r>
            <a:endParaRPr lang="en-US" altLang="en-US" sz="24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8A231EA-67B8-020D-DD64-286562E5465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0865" y="4136663"/>
            <a:ext cx="3458058" cy="1181265"/>
          </a:xfrm>
          <a:prstGeom prst="rect">
            <a:avLst/>
          </a:prstGeom>
          <a:ln>
            <a:solidFill>
              <a:schemeClr val="tx1"/>
            </a:solidFill>
          </a:ln>
        </p:spPr>
      </p:pic>
      <p:pic>
        <p:nvPicPr>
          <p:cNvPr id="3" name="Picture 2" descr="Graphical user interface&#10;&#10;Description automatically generated with medium confidence">
            <a:extLst>
              <a:ext uri="{FF2B5EF4-FFF2-40B4-BE49-F238E27FC236}">
                <a16:creationId xmlns:a16="http://schemas.microsoft.com/office/drawing/2014/main" id="{638DFCC8-DB69-182F-706C-68A21941D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665" y="1358927"/>
            <a:ext cx="8223619" cy="2421436"/>
          </a:xfrm>
          <a:prstGeom prst="rect">
            <a:avLst/>
          </a:prstGeom>
          <a:ln>
            <a:solidFill>
              <a:schemeClr val="tx1"/>
            </a:solidFill>
          </a:ln>
        </p:spPr>
      </p:pic>
      <p:pic>
        <p:nvPicPr>
          <p:cNvPr id="4" name="Picture 3" descr="Graphical user interface&#10;&#10;Description automatically generated">
            <a:extLst>
              <a:ext uri="{FF2B5EF4-FFF2-40B4-BE49-F238E27FC236}">
                <a16:creationId xmlns:a16="http://schemas.microsoft.com/office/drawing/2014/main" id="{F87CC80D-33B3-D76A-35E9-648E2605CC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665" y="3780363"/>
            <a:ext cx="4451480" cy="3040799"/>
          </a:xfrm>
          <a:prstGeom prst="rect">
            <a:avLst/>
          </a:prstGeom>
          <a:ln>
            <a:solidFill>
              <a:schemeClr val="tx1"/>
            </a:solidFill>
          </a:ln>
        </p:spPr>
      </p:pic>
    </p:spTree>
    <p:extLst>
      <p:ext uri="{BB962C8B-B14F-4D97-AF65-F5344CB8AC3E}">
        <p14:creationId xmlns:p14="http://schemas.microsoft.com/office/powerpoint/2010/main" val="2890793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9159" y="443552"/>
            <a:ext cx="4483984" cy="325858"/>
          </a:xfrm>
          <a:prstGeom prst="rect">
            <a:avLst/>
          </a:prstGeom>
        </p:spPr>
        <p:txBody>
          <a:bodyPr wrap="none">
            <a:spAutoFit/>
          </a:bodyPr>
          <a:lstStyle/>
          <a:p>
            <a:pPr algn="r" defTabSz="685800">
              <a:lnSpc>
                <a:spcPts val="1650"/>
              </a:lnSpc>
              <a:defRPr/>
            </a:pPr>
            <a:r>
              <a:rPr lang="en-US" altLang="en-US" sz="2400" b="1" dirty="0">
                <a:latin typeface="Arial" panose="020B0604020202020204" pitchFamily="34" charset="0"/>
                <a:cs typeface="Arial" panose="020B0604020202020204" pitchFamily="34" charset="0"/>
              </a:rPr>
              <a:t>RP PBL Procurement Receipt</a:t>
            </a:r>
            <a:endParaRPr lang="en-US" altLang="en-US" sz="2400" dirty="0">
              <a:latin typeface="Arial" panose="020B0604020202020204" pitchFamily="34" charset="0"/>
              <a:cs typeface="Arial" panose="020B0604020202020204" pitchFamily="34" charset="0"/>
            </a:endParaRPr>
          </a:p>
        </p:txBody>
      </p:sp>
      <p:pic>
        <p:nvPicPr>
          <p:cNvPr id="12" name="Picture 11" descr="Graphical user interface, application&#10;&#10;Description automatically generated">
            <a:extLst>
              <a:ext uri="{FF2B5EF4-FFF2-40B4-BE49-F238E27FC236}">
                <a16:creationId xmlns:a16="http://schemas.microsoft.com/office/drawing/2014/main" id="{9B1596D7-59C2-2418-A33A-F7D0FF5A3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098" y="1305758"/>
            <a:ext cx="5509809" cy="3403919"/>
          </a:xfrm>
          <a:prstGeom prst="rect">
            <a:avLst/>
          </a:prstGeom>
          <a:ln>
            <a:solidFill>
              <a:schemeClr val="tx1"/>
            </a:solidFill>
          </a:ln>
        </p:spPr>
      </p:pic>
      <p:pic>
        <p:nvPicPr>
          <p:cNvPr id="13" name="Picture 12">
            <a:extLst>
              <a:ext uri="{FF2B5EF4-FFF2-40B4-BE49-F238E27FC236}">
                <a16:creationId xmlns:a16="http://schemas.microsoft.com/office/drawing/2014/main" id="{87FC561E-5475-3DA4-3505-F07ADDB8C419}"/>
              </a:ext>
            </a:extLst>
          </p:cNvPr>
          <p:cNvPicPr>
            <a:picLocks noChangeAspect="1"/>
          </p:cNvPicPr>
          <p:nvPr/>
        </p:nvPicPr>
        <p:blipFill>
          <a:blip r:embed="rId4"/>
          <a:stretch>
            <a:fillRect/>
          </a:stretch>
        </p:blipFill>
        <p:spPr>
          <a:xfrm>
            <a:off x="1668476" y="2266788"/>
            <a:ext cx="394617" cy="118465"/>
          </a:xfrm>
          <a:prstGeom prst="rect">
            <a:avLst/>
          </a:prstGeom>
        </p:spPr>
      </p:pic>
      <p:pic>
        <p:nvPicPr>
          <p:cNvPr id="14" name="Picture 13">
            <a:extLst>
              <a:ext uri="{FF2B5EF4-FFF2-40B4-BE49-F238E27FC236}">
                <a16:creationId xmlns:a16="http://schemas.microsoft.com/office/drawing/2014/main" id="{1559E760-E2B7-AC99-7AD7-DC47D569852F}"/>
              </a:ext>
            </a:extLst>
          </p:cNvPr>
          <p:cNvPicPr>
            <a:picLocks noChangeAspect="1"/>
          </p:cNvPicPr>
          <p:nvPr/>
        </p:nvPicPr>
        <p:blipFill>
          <a:blip r:embed="rId4"/>
          <a:stretch>
            <a:fillRect/>
          </a:stretch>
        </p:blipFill>
        <p:spPr>
          <a:xfrm>
            <a:off x="1977656" y="2404637"/>
            <a:ext cx="394617" cy="118465"/>
          </a:xfrm>
          <a:prstGeom prst="rect">
            <a:avLst/>
          </a:prstGeom>
        </p:spPr>
      </p:pic>
      <p:pic>
        <p:nvPicPr>
          <p:cNvPr id="15" name="Picture 14">
            <a:extLst>
              <a:ext uri="{FF2B5EF4-FFF2-40B4-BE49-F238E27FC236}">
                <a16:creationId xmlns:a16="http://schemas.microsoft.com/office/drawing/2014/main" id="{A5200B81-79CF-BDFB-1E61-0E903DA28BAA}"/>
              </a:ext>
            </a:extLst>
          </p:cNvPr>
          <p:cNvPicPr>
            <a:picLocks noChangeAspect="1"/>
          </p:cNvPicPr>
          <p:nvPr/>
        </p:nvPicPr>
        <p:blipFill>
          <a:blip r:embed="rId4"/>
          <a:stretch>
            <a:fillRect/>
          </a:stretch>
        </p:blipFill>
        <p:spPr>
          <a:xfrm>
            <a:off x="2174964" y="2584131"/>
            <a:ext cx="394617" cy="118465"/>
          </a:xfrm>
          <a:prstGeom prst="rect">
            <a:avLst/>
          </a:prstGeom>
        </p:spPr>
      </p:pic>
      <p:pic>
        <p:nvPicPr>
          <p:cNvPr id="17" name="Picture 16">
            <a:extLst>
              <a:ext uri="{FF2B5EF4-FFF2-40B4-BE49-F238E27FC236}">
                <a16:creationId xmlns:a16="http://schemas.microsoft.com/office/drawing/2014/main" id="{AF34DA4C-926D-D5A7-5440-258FDE3CECB7}"/>
              </a:ext>
            </a:extLst>
          </p:cNvPr>
          <p:cNvPicPr>
            <a:picLocks noChangeAspect="1"/>
          </p:cNvPicPr>
          <p:nvPr/>
        </p:nvPicPr>
        <p:blipFill>
          <a:blip r:embed="rId4"/>
          <a:stretch>
            <a:fillRect/>
          </a:stretch>
        </p:blipFill>
        <p:spPr>
          <a:xfrm>
            <a:off x="4745909" y="1563016"/>
            <a:ext cx="394617" cy="118465"/>
          </a:xfrm>
          <a:prstGeom prst="rect">
            <a:avLst/>
          </a:prstGeom>
        </p:spPr>
      </p:pic>
      <p:pic>
        <p:nvPicPr>
          <p:cNvPr id="18" name="Picture 17">
            <a:extLst>
              <a:ext uri="{FF2B5EF4-FFF2-40B4-BE49-F238E27FC236}">
                <a16:creationId xmlns:a16="http://schemas.microsoft.com/office/drawing/2014/main" id="{8F2E1761-6049-8CC5-3694-2FA02ACEB1B6}"/>
              </a:ext>
            </a:extLst>
          </p:cNvPr>
          <p:cNvPicPr>
            <a:picLocks noChangeAspect="1"/>
          </p:cNvPicPr>
          <p:nvPr/>
        </p:nvPicPr>
        <p:blipFill>
          <a:blip r:embed="rId4"/>
          <a:stretch>
            <a:fillRect/>
          </a:stretch>
        </p:blipFill>
        <p:spPr>
          <a:xfrm>
            <a:off x="4745909" y="2052356"/>
            <a:ext cx="394617" cy="118465"/>
          </a:xfrm>
          <a:prstGeom prst="rect">
            <a:avLst/>
          </a:prstGeom>
        </p:spPr>
      </p:pic>
      <p:pic>
        <p:nvPicPr>
          <p:cNvPr id="19" name="Picture 18">
            <a:extLst>
              <a:ext uri="{FF2B5EF4-FFF2-40B4-BE49-F238E27FC236}">
                <a16:creationId xmlns:a16="http://schemas.microsoft.com/office/drawing/2014/main" id="{915A5D00-D10D-4F09-3A75-D7FF4CE2729E}"/>
              </a:ext>
            </a:extLst>
          </p:cNvPr>
          <p:cNvPicPr>
            <a:picLocks noChangeAspect="1"/>
          </p:cNvPicPr>
          <p:nvPr/>
        </p:nvPicPr>
        <p:blipFill>
          <a:blip r:embed="rId4"/>
          <a:stretch>
            <a:fillRect/>
          </a:stretch>
        </p:blipFill>
        <p:spPr>
          <a:xfrm>
            <a:off x="4572000" y="2207555"/>
            <a:ext cx="394617" cy="118465"/>
          </a:xfrm>
          <a:prstGeom prst="rect">
            <a:avLst/>
          </a:prstGeom>
        </p:spPr>
      </p:pic>
      <p:pic>
        <p:nvPicPr>
          <p:cNvPr id="20" name="Picture 19">
            <a:extLst>
              <a:ext uri="{FF2B5EF4-FFF2-40B4-BE49-F238E27FC236}">
                <a16:creationId xmlns:a16="http://schemas.microsoft.com/office/drawing/2014/main" id="{39E61128-DEAC-285E-B551-3BABF29A67ED}"/>
              </a:ext>
            </a:extLst>
          </p:cNvPr>
          <p:cNvPicPr>
            <a:picLocks noChangeAspect="1"/>
          </p:cNvPicPr>
          <p:nvPr/>
        </p:nvPicPr>
        <p:blipFill>
          <a:blip r:embed="rId4"/>
          <a:stretch>
            <a:fillRect/>
          </a:stretch>
        </p:blipFill>
        <p:spPr>
          <a:xfrm>
            <a:off x="1176481" y="3456290"/>
            <a:ext cx="394617" cy="118465"/>
          </a:xfrm>
          <a:prstGeom prst="rect">
            <a:avLst/>
          </a:prstGeom>
        </p:spPr>
      </p:pic>
      <p:cxnSp>
        <p:nvCxnSpPr>
          <p:cNvPr id="2" name="Straight Connector 1">
            <a:extLst>
              <a:ext uri="{FF2B5EF4-FFF2-40B4-BE49-F238E27FC236}">
                <a16:creationId xmlns:a16="http://schemas.microsoft.com/office/drawing/2014/main" id="{D36C1C1B-C670-579E-3A58-296BE1BC0CE7}"/>
              </a:ext>
            </a:extLst>
          </p:cNvPr>
          <p:cNvCxnSpPr/>
          <p:nvPr/>
        </p:nvCxnSpPr>
        <p:spPr>
          <a:xfrm>
            <a:off x="2909394" y="1447680"/>
            <a:ext cx="1120588" cy="89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8904A615-FC1A-44B4-1601-D81A421E31F0}"/>
              </a:ext>
            </a:extLst>
          </p:cNvPr>
          <p:cNvCxnSpPr/>
          <p:nvPr/>
        </p:nvCxnSpPr>
        <p:spPr>
          <a:xfrm>
            <a:off x="2909394" y="1613285"/>
            <a:ext cx="1120588" cy="89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Graphical user interface, text, application&#10;&#10;Description automatically generated">
            <a:extLst>
              <a:ext uri="{FF2B5EF4-FFF2-40B4-BE49-F238E27FC236}">
                <a16:creationId xmlns:a16="http://schemas.microsoft.com/office/drawing/2014/main" id="{45BB0B41-01EC-F6E7-C458-1E66D88080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910" y="4709677"/>
            <a:ext cx="8124497" cy="2150602"/>
          </a:xfrm>
          <a:prstGeom prst="rect">
            <a:avLst/>
          </a:prstGeom>
          <a:ln>
            <a:solidFill>
              <a:schemeClr val="tx1"/>
            </a:solidFill>
          </a:ln>
        </p:spPr>
      </p:pic>
      <p:pic>
        <p:nvPicPr>
          <p:cNvPr id="7" name="Picture 6">
            <a:extLst>
              <a:ext uri="{FF2B5EF4-FFF2-40B4-BE49-F238E27FC236}">
                <a16:creationId xmlns:a16="http://schemas.microsoft.com/office/drawing/2014/main" id="{60D0201A-48F3-27D9-8C9A-34AD817C0090}"/>
              </a:ext>
            </a:extLst>
          </p:cNvPr>
          <p:cNvPicPr>
            <a:picLocks noChangeAspect="1"/>
          </p:cNvPicPr>
          <p:nvPr/>
        </p:nvPicPr>
        <p:blipFill>
          <a:blip r:embed="rId4"/>
          <a:stretch>
            <a:fillRect/>
          </a:stretch>
        </p:blipFill>
        <p:spPr>
          <a:xfrm>
            <a:off x="6166534" y="5726134"/>
            <a:ext cx="394617" cy="118465"/>
          </a:xfrm>
          <a:prstGeom prst="rect">
            <a:avLst/>
          </a:prstGeom>
        </p:spPr>
      </p:pic>
    </p:spTree>
    <p:extLst>
      <p:ext uri="{BB962C8B-B14F-4D97-AF65-F5344CB8AC3E}">
        <p14:creationId xmlns:p14="http://schemas.microsoft.com/office/powerpoint/2010/main" val="3220678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noChangeAspect="1"/>
          </p:cNvSpPr>
          <p:nvPr/>
        </p:nvSpPr>
        <p:spPr bwMode="auto">
          <a:xfrm>
            <a:off x="6115050" y="177232"/>
            <a:ext cx="2728167" cy="66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gn="r" defTabSz="685800">
              <a:lnSpc>
                <a:spcPts val="1650"/>
              </a:lnSpc>
              <a:defRPr/>
            </a:pPr>
            <a:r>
              <a:rPr lang="en-US" altLang="en-US" sz="2800" b="1" dirty="0">
                <a:latin typeface="Arial" panose="020B0604020202020204" pitchFamily="34" charset="0"/>
                <a:cs typeface="Arial" panose="020B0604020202020204" pitchFamily="34" charset="0"/>
              </a:rPr>
              <a:t>Introduction</a:t>
            </a:r>
          </a:p>
        </p:txBody>
      </p:sp>
      <p:sp>
        <p:nvSpPr>
          <p:cNvPr id="4" name="Rectangle 7">
            <a:extLst>
              <a:ext uri="{FF2B5EF4-FFF2-40B4-BE49-F238E27FC236}">
                <a16:creationId xmlns:a16="http://schemas.microsoft.com/office/drawing/2014/main" id="{79A14248-AE58-4AFE-B433-998AD4A13F88}"/>
              </a:ext>
            </a:extLst>
          </p:cNvPr>
          <p:cNvSpPr txBox="1">
            <a:spLocks noChangeArrowheads="1"/>
          </p:cNvSpPr>
          <p:nvPr/>
        </p:nvSpPr>
        <p:spPr bwMode="auto">
          <a:xfrm>
            <a:off x="226599" y="6435631"/>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1350" dirty="0">
                <a:solidFill>
                  <a:srgbClr val="002060"/>
                </a:solidFill>
                <a:latin typeface="Franklin Gothic Demi" panose="020B0703020102020204" pitchFamily="34" charset="0"/>
                <a:cs typeface="Arial" charset="0"/>
              </a:rPr>
              <a:t>READY. RESOURCEFUL. RESPONSIVE.</a:t>
            </a:r>
          </a:p>
        </p:txBody>
      </p:sp>
      <p:sp>
        <p:nvSpPr>
          <p:cNvPr id="2" name="Content Placeholder 7">
            <a:extLst>
              <a:ext uri="{FF2B5EF4-FFF2-40B4-BE49-F238E27FC236}">
                <a16:creationId xmlns:a16="http://schemas.microsoft.com/office/drawing/2014/main" id="{E8E3884F-FA67-AD57-F0A6-6C2DD695AC2A}"/>
              </a:ext>
            </a:extLst>
          </p:cNvPr>
          <p:cNvSpPr txBox="1">
            <a:spLocks/>
          </p:cNvSpPr>
          <p:nvPr/>
        </p:nvSpPr>
        <p:spPr>
          <a:xfrm>
            <a:off x="226599" y="1811485"/>
            <a:ext cx="7886700"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Objectives: </a:t>
            </a:r>
          </a:p>
          <a:p>
            <a:pPr lvl="1"/>
            <a:r>
              <a:rPr lang="en-US" dirty="0"/>
              <a:t>Review the importance of CAV </a:t>
            </a:r>
            <a:r>
              <a:rPr lang="en-US" dirty="0" err="1"/>
              <a:t>Repairables</a:t>
            </a:r>
            <a:r>
              <a:rPr lang="en-US" dirty="0"/>
              <a:t> Portal (CAV-RP)</a:t>
            </a:r>
          </a:p>
          <a:p>
            <a:pPr lvl="1"/>
            <a:r>
              <a:rPr lang="en-US" dirty="0"/>
              <a:t>Review the process of reporting NAVSUP Material</a:t>
            </a:r>
          </a:p>
          <a:p>
            <a:pPr lvl="1"/>
            <a:r>
              <a:rPr lang="en-US" dirty="0"/>
              <a:t>Understand the common repair transactions and reports</a:t>
            </a:r>
          </a:p>
          <a:p>
            <a:pPr marL="457200" lvl="1" indent="0">
              <a:buFont typeface="Arial" panose="020B0604020202020204" pitchFamily="34" charset="0"/>
              <a:buNone/>
            </a:pPr>
            <a:endParaRPr lang="en-US" dirty="0"/>
          </a:p>
          <a:p>
            <a:r>
              <a:rPr lang="en-US" dirty="0"/>
              <a:t>Be sure you know your facility’s:</a:t>
            </a:r>
          </a:p>
          <a:p>
            <a:pPr lvl="1"/>
            <a:r>
              <a:rPr lang="en-US" dirty="0"/>
              <a:t>Routing Identifier Code (RIC) </a:t>
            </a:r>
          </a:p>
          <a:p>
            <a:pPr lvl="1"/>
            <a:r>
              <a:rPr lang="en-US" dirty="0"/>
              <a:t>Department of Defense Activity Address Code (</a:t>
            </a:r>
            <a:r>
              <a:rPr lang="en-US" dirty="0" err="1"/>
              <a:t>DoDAAC</a:t>
            </a:r>
            <a:r>
              <a:rPr lang="en-US" dirty="0"/>
              <a:t>)</a:t>
            </a:r>
          </a:p>
          <a:p>
            <a:pPr lvl="1"/>
            <a:r>
              <a:rPr lang="en-US" dirty="0"/>
              <a:t>NAVSUP CAV-RP Analyst </a:t>
            </a:r>
          </a:p>
          <a:p>
            <a:pPr marL="457200" lvl="1" indent="0">
              <a:buFont typeface="Arial" panose="020B0604020202020204" pitchFamily="34" charset="0"/>
              <a:buNone/>
            </a:pPr>
            <a:endParaRPr lang="en-US" dirty="0"/>
          </a:p>
          <a:p>
            <a:r>
              <a:rPr lang="en-US" dirty="0"/>
              <a:t>CAV-RP Statement of Work (SOW): </a:t>
            </a:r>
            <a:r>
              <a:rPr lang="en-US" sz="1900" dirty="0">
                <a:hlinkClick r:id="rId3"/>
              </a:rPr>
              <a:t>https://www.navsup.navy.mil/NAVSUP-Enterprise/NAVSUP-Weapon-Systems-Support/Provisions-Instructions-and-Contract/</a:t>
            </a:r>
            <a:endParaRPr lang="en-US" sz="1900"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50760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text, application&#10;&#10;Description automatically generated">
            <a:extLst>
              <a:ext uri="{FF2B5EF4-FFF2-40B4-BE49-F238E27FC236}">
                <a16:creationId xmlns:a16="http://schemas.microsoft.com/office/drawing/2014/main" id="{2CA283D0-ED40-EE2C-00AA-2DB1372FAB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14902"/>
            <a:ext cx="9110213" cy="1461881"/>
          </a:xfrm>
          <a:ln>
            <a:solidFill>
              <a:schemeClr val="tx1"/>
            </a:solidFill>
          </a:ln>
        </p:spPr>
      </p:pic>
      <p:sp>
        <p:nvSpPr>
          <p:cNvPr id="5" name="Rectangle 4"/>
          <p:cNvSpPr/>
          <p:nvPr/>
        </p:nvSpPr>
        <p:spPr>
          <a:xfrm>
            <a:off x="4735644" y="460173"/>
            <a:ext cx="3634265" cy="337593"/>
          </a:xfrm>
          <a:prstGeom prst="rect">
            <a:avLst/>
          </a:prstGeom>
        </p:spPr>
        <p:txBody>
          <a:bodyPr wrap="none">
            <a:spAutoFit/>
          </a:bodyPr>
          <a:lstStyle/>
          <a:p>
            <a:pPr algn="r" defTabSz="685800">
              <a:lnSpc>
                <a:spcPts val="1650"/>
              </a:lnSpc>
              <a:defRPr/>
            </a:pPr>
            <a:r>
              <a:rPr lang="en-US" altLang="en-US" sz="2800" b="1" dirty="0">
                <a:latin typeface="Arial" panose="020B0604020202020204" pitchFamily="34" charset="0"/>
                <a:cs typeface="Arial" panose="020B0604020202020204" pitchFamily="34" charset="0"/>
              </a:rPr>
              <a:t>RP Inventory Labels</a:t>
            </a:r>
            <a:endParaRPr lang="en-US" altLang="en-US" sz="2800" dirty="0">
              <a:latin typeface="Arial" panose="020B0604020202020204" pitchFamily="34" charset="0"/>
              <a:cs typeface="Arial" panose="020B0604020202020204" pitchFamily="34" charset="0"/>
            </a:endParaRPr>
          </a:p>
        </p:txBody>
      </p:sp>
      <p:pic>
        <p:nvPicPr>
          <p:cNvPr id="11" name="Picture 10" descr="Graphical user interface, application&#10;&#10;Description automatically generated">
            <a:extLst>
              <a:ext uri="{FF2B5EF4-FFF2-40B4-BE49-F238E27FC236}">
                <a16:creationId xmlns:a16="http://schemas.microsoft.com/office/drawing/2014/main" id="{F6354527-E1FF-E67A-5EBC-775D22700A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5629" y="3027871"/>
            <a:ext cx="5414584" cy="3481167"/>
          </a:xfrm>
          <a:prstGeom prst="rect">
            <a:avLst/>
          </a:prstGeom>
          <a:ln>
            <a:solidFill>
              <a:schemeClr val="tx1"/>
            </a:solidFill>
          </a:ln>
        </p:spPr>
      </p:pic>
      <p:sp>
        <p:nvSpPr>
          <p:cNvPr id="2" name="TextBox 1">
            <a:extLst>
              <a:ext uri="{FF2B5EF4-FFF2-40B4-BE49-F238E27FC236}">
                <a16:creationId xmlns:a16="http://schemas.microsoft.com/office/drawing/2014/main" id="{6CBFD6B6-026A-B99B-11F0-60289FF2E5AF}"/>
              </a:ext>
            </a:extLst>
          </p:cNvPr>
          <p:cNvSpPr txBox="1"/>
          <p:nvPr/>
        </p:nvSpPr>
        <p:spPr>
          <a:xfrm>
            <a:off x="121920" y="3027871"/>
            <a:ext cx="3454400" cy="355481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sz="2300" dirty="0"/>
              <a:t>Inventory Label has taken the place of the MMD from CAV.</a:t>
            </a:r>
          </a:p>
          <a:p>
            <a:pPr marL="285750" indent="-285750">
              <a:buFont typeface="Arial" panose="020B0604020202020204" pitchFamily="34" charset="0"/>
              <a:buChar char="•"/>
            </a:pPr>
            <a:r>
              <a:rPr lang="en-US" sz="2300" dirty="0"/>
              <a:t>This is where you can update the Location, Serial Number, and Contractor reference number for any asset that is not shipped. </a:t>
            </a:r>
          </a:p>
          <a:p>
            <a:endParaRPr lang="en-US" dirty="0"/>
          </a:p>
        </p:txBody>
      </p:sp>
    </p:spTree>
    <p:extLst>
      <p:ext uri="{BB962C8B-B14F-4D97-AF65-F5344CB8AC3E}">
        <p14:creationId xmlns:p14="http://schemas.microsoft.com/office/powerpoint/2010/main" val="813133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44664" y="1149363"/>
            <a:ext cx="2141932" cy="5386090"/>
          </a:xfrm>
          <a:prstGeom prst="rect">
            <a:avLst/>
          </a:prstGeom>
          <a:noFill/>
        </p:spPr>
        <p:txBody>
          <a:bodyPr wrap="none" lIns="91440" tIns="45720" rIns="91440" bIns="45720">
            <a:spAutoFit/>
          </a:bodyPr>
          <a:lstStyle/>
          <a:p>
            <a:pPr algn="ctr"/>
            <a:r>
              <a:rPr lang="en-US" sz="3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ook Antiqua" panose="02040602050305030304" pitchFamily="18" charset="0"/>
              </a:rPr>
              <a:t>?</a:t>
            </a:r>
          </a:p>
        </p:txBody>
      </p:sp>
      <p:sp>
        <p:nvSpPr>
          <p:cNvPr id="2" name="Rectangle 1">
            <a:extLst>
              <a:ext uri="{FF2B5EF4-FFF2-40B4-BE49-F238E27FC236}">
                <a16:creationId xmlns:a16="http://schemas.microsoft.com/office/drawing/2014/main" id="{C311B294-BE9D-C7E1-3044-EA661DC85D2D}"/>
              </a:ext>
            </a:extLst>
          </p:cNvPr>
          <p:cNvSpPr/>
          <p:nvPr/>
        </p:nvSpPr>
        <p:spPr>
          <a:xfrm>
            <a:off x="3908548" y="455036"/>
            <a:ext cx="5235452" cy="337593"/>
          </a:xfrm>
          <a:prstGeom prst="rect">
            <a:avLst/>
          </a:prstGeom>
        </p:spPr>
        <p:txBody>
          <a:bodyPr wrap="square">
            <a:spAutoFit/>
          </a:bodyPr>
          <a:lstStyle/>
          <a:p>
            <a:pPr algn="r" defTabSz="685800">
              <a:lnSpc>
                <a:spcPts val="1650"/>
              </a:lnSpc>
              <a:defRPr/>
            </a:pPr>
            <a:r>
              <a:rPr lang="en-US" altLang="en-US" sz="2800" b="1" dirty="0">
                <a:latin typeface="Arial" panose="020B0604020202020204" pitchFamily="34" charset="0"/>
                <a:cs typeface="Arial" panose="020B0604020202020204" pitchFamily="34" charset="0"/>
              </a:rPr>
              <a:t>RP Receipt Questions</a:t>
            </a:r>
            <a:endParaRPr lang="en-US" altLang="en-US" sz="28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9662435B-A182-69A2-36F7-2EE9A4592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548" y="2461283"/>
            <a:ext cx="30480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65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100" y="0"/>
            <a:ext cx="7886700" cy="1325563"/>
          </a:xfrm>
        </p:spPr>
        <p:txBody>
          <a:bodyPr/>
          <a:lstStyle/>
          <a:p>
            <a:pPr algn="r"/>
            <a:r>
              <a:rPr lang="en-US" i="1" dirty="0">
                <a:sym typeface="Wingdings" panose="05000000000000000000" pitchFamily="2" charset="2"/>
              </a:rPr>
              <a:t>RP Status Tracking</a:t>
            </a:r>
            <a:endParaRPr lang="en-US" i="1" dirty="0"/>
          </a:p>
        </p:txBody>
      </p:sp>
      <p:sp>
        <p:nvSpPr>
          <p:cNvPr id="3" name="Content Placeholder 2"/>
          <p:cNvSpPr>
            <a:spLocks noGrp="1"/>
          </p:cNvSpPr>
          <p:nvPr>
            <p:ph idx="1"/>
          </p:nvPr>
        </p:nvSpPr>
        <p:spPr>
          <a:xfrm>
            <a:off x="628650" y="1825625"/>
            <a:ext cx="7886700" cy="735906"/>
          </a:xfrm>
        </p:spPr>
        <p:txBody>
          <a:bodyPr/>
          <a:lstStyle/>
          <a:p>
            <a:pPr marL="800100" lvl="1" indent="-342900"/>
            <a:r>
              <a:rPr lang="en-US" sz="2600" dirty="0">
                <a:solidFill>
                  <a:srgbClr val="002060"/>
                </a:solidFill>
                <a:sym typeface="Wingdings" panose="05000000000000000000" pitchFamily="2" charset="2"/>
              </a:rPr>
              <a:t>RP Status Tracking- </a:t>
            </a:r>
            <a:r>
              <a:rPr lang="en-US" sz="2000" i="1" dirty="0">
                <a:solidFill>
                  <a:srgbClr val="002060"/>
                </a:solidFill>
                <a:sym typeface="Wingdings" panose="05000000000000000000" pitchFamily="2" charset="2"/>
              </a:rPr>
              <a:t>RST induction, RST Completion, RST Scrap, RST Reversal, RST Loss, RST Condition Code Transfer/Update RCDN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61531"/>
            <a:ext cx="9144000" cy="2018596"/>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1BB2A953-018A-757D-E418-68433E154F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2306" y="3463322"/>
            <a:ext cx="1111813" cy="808591"/>
          </a:xfrm>
          <a:prstGeom prst="rect">
            <a:avLst/>
          </a:prstGeom>
        </p:spPr>
      </p:pic>
    </p:spTree>
    <p:extLst>
      <p:ext uri="{BB962C8B-B14F-4D97-AF65-F5344CB8AC3E}">
        <p14:creationId xmlns:p14="http://schemas.microsoft.com/office/powerpoint/2010/main" val="2165024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897" y="-28144"/>
            <a:ext cx="7886700" cy="1325563"/>
          </a:xfrm>
        </p:spPr>
        <p:txBody>
          <a:bodyPr/>
          <a:lstStyle/>
          <a:p>
            <a:pPr algn="r"/>
            <a:r>
              <a:rPr lang="en-US" i="1" dirty="0">
                <a:sym typeface="Wingdings" panose="05000000000000000000" pitchFamily="2" charset="2"/>
              </a:rPr>
              <a:t>RST induction</a:t>
            </a:r>
            <a:endParaRPr lang="en-US" dirty="0"/>
          </a:p>
        </p:txBody>
      </p:sp>
      <p:pic>
        <p:nvPicPr>
          <p:cNvPr id="9" name="Picture 8">
            <a:extLst>
              <a:ext uri="{FF2B5EF4-FFF2-40B4-BE49-F238E27FC236}">
                <a16:creationId xmlns:a16="http://schemas.microsoft.com/office/drawing/2014/main" id="{F4F93446-CF80-13C9-CD02-DA84780D72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6354" y="1338690"/>
            <a:ext cx="8038214" cy="1844462"/>
          </a:xfrm>
          <a:prstGeom prst="rect">
            <a:avLst/>
          </a:prstGeom>
          <a:ln>
            <a:solidFill>
              <a:schemeClr val="tx1"/>
            </a:solidFill>
          </a:ln>
        </p:spPr>
      </p:pic>
      <p:pic>
        <p:nvPicPr>
          <p:cNvPr id="11" name="Picture 10">
            <a:extLst>
              <a:ext uri="{FF2B5EF4-FFF2-40B4-BE49-F238E27FC236}">
                <a16:creationId xmlns:a16="http://schemas.microsoft.com/office/drawing/2014/main" id="{E15DB835-A8A8-0014-B1A1-234FD9184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28" y="4591402"/>
            <a:ext cx="5914258" cy="1936845"/>
          </a:xfrm>
          <a:prstGeom prst="rect">
            <a:avLst/>
          </a:prstGeom>
          <a:ln>
            <a:solidFill>
              <a:schemeClr val="tx1"/>
            </a:solidFill>
          </a:ln>
        </p:spPr>
      </p:pic>
      <p:pic>
        <p:nvPicPr>
          <p:cNvPr id="15" name="Picture 14" descr="Graphical user interface, text, application, email, website&#10;&#10;Description automatically generated">
            <a:extLst>
              <a:ext uri="{FF2B5EF4-FFF2-40B4-BE49-F238E27FC236}">
                <a16:creationId xmlns:a16="http://schemas.microsoft.com/office/drawing/2014/main" id="{D918F9FD-633E-E542-5890-D8B4CF1B85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6086" y="5281371"/>
            <a:ext cx="2463927" cy="787440"/>
          </a:xfrm>
          <a:prstGeom prst="rect">
            <a:avLst/>
          </a:prstGeom>
          <a:ln>
            <a:solidFill>
              <a:schemeClr val="tx1"/>
            </a:solidFill>
          </a:ln>
        </p:spPr>
      </p:pic>
      <p:pic>
        <p:nvPicPr>
          <p:cNvPr id="3" name="Picture 2">
            <a:extLst>
              <a:ext uri="{FF2B5EF4-FFF2-40B4-BE49-F238E27FC236}">
                <a16:creationId xmlns:a16="http://schemas.microsoft.com/office/drawing/2014/main" id="{6B2EB888-66CF-B14F-9278-031B64BB2610}"/>
              </a:ext>
            </a:extLst>
          </p:cNvPr>
          <p:cNvPicPr>
            <a:picLocks noChangeAspect="1"/>
          </p:cNvPicPr>
          <p:nvPr/>
        </p:nvPicPr>
        <p:blipFill>
          <a:blip r:embed="rId6"/>
          <a:stretch>
            <a:fillRect/>
          </a:stretch>
        </p:blipFill>
        <p:spPr>
          <a:xfrm rot="10800000" flipV="1">
            <a:off x="8318041" y="1946097"/>
            <a:ext cx="394617" cy="141776"/>
          </a:xfrm>
          <a:prstGeom prst="rect">
            <a:avLst/>
          </a:prstGeom>
        </p:spPr>
      </p:pic>
      <p:pic>
        <p:nvPicPr>
          <p:cNvPr id="4" name="Picture 3">
            <a:extLst>
              <a:ext uri="{FF2B5EF4-FFF2-40B4-BE49-F238E27FC236}">
                <a16:creationId xmlns:a16="http://schemas.microsoft.com/office/drawing/2014/main" id="{F5304593-565E-63FE-A721-70BF9F51E072}"/>
              </a:ext>
            </a:extLst>
          </p:cNvPr>
          <p:cNvPicPr>
            <a:picLocks noChangeAspect="1"/>
          </p:cNvPicPr>
          <p:nvPr/>
        </p:nvPicPr>
        <p:blipFill>
          <a:blip r:embed="rId6"/>
          <a:stretch>
            <a:fillRect/>
          </a:stretch>
        </p:blipFill>
        <p:spPr>
          <a:xfrm rot="10800000" flipV="1">
            <a:off x="8390597" y="1453270"/>
            <a:ext cx="394617" cy="141776"/>
          </a:xfrm>
          <a:prstGeom prst="rect">
            <a:avLst/>
          </a:prstGeom>
        </p:spPr>
      </p:pic>
      <p:pic>
        <p:nvPicPr>
          <p:cNvPr id="5" name="Picture 4">
            <a:extLst>
              <a:ext uri="{FF2B5EF4-FFF2-40B4-BE49-F238E27FC236}">
                <a16:creationId xmlns:a16="http://schemas.microsoft.com/office/drawing/2014/main" id="{D43A7DBE-4075-7E42-D52D-BF072194F1A2}"/>
              </a:ext>
            </a:extLst>
          </p:cNvPr>
          <p:cNvPicPr>
            <a:picLocks noChangeAspect="1"/>
          </p:cNvPicPr>
          <p:nvPr/>
        </p:nvPicPr>
        <p:blipFill>
          <a:blip r:embed="rId6"/>
          <a:stretch>
            <a:fillRect/>
          </a:stretch>
        </p:blipFill>
        <p:spPr>
          <a:xfrm rot="10800000" flipV="1">
            <a:off x="5945477" y="4917699"/>
            <a:ext cx="394617" cy="141776"/>
          </a:xfrm>
          <a:prstGeom prst="rect">
            <a:avLst/>
          </a:prstGeom>
        </p:spPr>
      </p:pic>
      <p:pic>
        <p:nvPicPr>
          <p:cNvPr id="6" name="Picture 5">
            <a:extLst>
              <a:ext uri="{FF2B5EF4-FFF2-40B4-BE49-F238E27FC236}">
                <a16:creationId xmlns:a16="http://schemas.microsoft.com/office/drawing/2014/main" id="{1CAF0CB7-B75A-6A6F-1AED-815A507E02A4}"/>
              </a:ext>
            </a:extLst>
          </p:cNvPr>
          <p:cNvPicPr>
            <a:picLocks noChangeAspect="1"/>
          </p:cNvPicPr>
          <p:nvPr/>
        </p:nvPicPr>
        <p:blipFill>
          <a:blip r:embed="rId6"/>
          <a:stretch>
            <a:fillRect/>
          </a:stretch>
        </p:blipFill>
        <p:spPr>
          <a:xfrm rot="10800000" flipV="1">
            <a:off x="813711" y="2575516"/>
            <a:ext cx="394617" cy="141776"/>
          </a:xfrm>
          <a:prstGeom prst="rect">
            <a:avLst/>
          </a:prstGeom>
        </p:spPr>
      </p:pic>
      <p:pic>
        <p:nvPicPr>
          <p:cNvPr id="10" name="Picture 9">
            <a:extLst>
              <a:ext uri="{FF2B5EF4-FFF2-40B4-BE49-F238E27FC236}">
                <a16:creationId xmlns:a16="http://schemas.microsoft.com/office/drawing/2014/main" id="{229F4F0C-7109-163B-EC46-4C31EBAC599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47895" y="3279159"/>
            <a:ext cx="7008709" cy="1195655"/>
          </a:xfrm>
          <a:prstGeom prst="rect">
            <a:avLst/>
          </a:prstGeom>
          <a:ln>
            <a:solidFill>
              <a:schemeClr val="tx1"/>
            </a:solidFill>
          </a:ln>
        </p:spPr>
      </p:pic>
      <p:pic>
        <p:nvPicPr>
          <p:cNvPr id="12" name="Picture 11">
            <a:extLst>
              <a:ext uri="{FF2B5EF4-FFF2-40B4-BE49-F238E27FC236}">
                <a16:creationId xmlns:a16="http://schemas.microsoft.com/office/drawing/2014/main" id="{8FB71681-F1BA-5810-E1D7-AB8493AAD4E2}"/>
              </a:ext>
            </a:extLst>
          </p:cNvPr>
          <p:cNvPicPr>
            <a:picLocks noChangeAspect="1"/>
          </p:cNvPicPr>
          <p:nvPr/>
        </p:nvPicPr>
        <p:blipFill>
          <a:blip r:embed="rId6"/>
          <a:stretch>
            <a:fillRect/>
          </a:stretch>
        </p:blipFill>
        <p:spPr>
          <a:xfrm flipV="1">
            <a:off x="167840" y="1684813"/>
            <a:ext cx="394617" cy="141776"/>
          </a:xfrm>
          <a:prstGeom prst="rect">
            <a:avLst/>
          </a:prstGeom>
        </p:spPr>
      </p:pic>
      <p:pic>
        <p:nvPicPr>
          <p:cNvPr id="7" name="Picture 6">
            <a:extLst>
              <a:ext uri="{FF2B5EF4-FFF2-40B4-BE49-F238E27FC236}">
                <a16:creationId xmlns:a16="http://schemas.microsoft.com/office/drawing/2014/main" id="{F6622483-AE94-4581-2637-85C63C54595E}"/>
              </a:ext>
            </a:extLst>
          </p:cNvPr>
          <p:cNvPicPr>
            <a:picLocks noChangeAspect="1"/>
          </p:cNvPicPr>
          <p:nvPr/>
        </p:nvPicPr>
        <p:blipFill>
          <a:blip r:embed="rId6"/>
          <a:stretch>
            <a:fillRect/>
          </a:stretch>
        </p:blipFill>
        <p:spPr>
          <a:xfrm flipV="1">
            <a:off x="890087" y="3590860"/>
            <a:ext cx="394617" cy="141776"/>
          </a:xfrm>
          <a:prstGeom prst="rect">
            <a:avLst/>
          </a:prstGeom>
        </p:spPr>
      </p:pic>
      <p:pic>
        <p:nvPicPr>
          <p:cNvPr id="13" name="Picture 12">
            <a:extLst>
              <a:ext uri="{FF2B5EF4-FFF2-40B4-BE49-F238E27FC236}">
                <a16:creationId xmlns:a16="http://schemas.microsoft.com/office/drawing/2014/main" id="{4D7CD48A-4981-3697-E5C2-C5772BB7000B}"/>
              </a:ext>
            </a:extLst>
          </p:cNvPr>
          <p:cNvPicPr>
            <a:picLocks noChangeAspect="1"/>
          </p:cNvPicPr>
          <p:nvPr/>
        </p:nvPicPr>
        <p:blipFill>
          <a:blip r:embed="rId6"/>
          <a:stretch>
            <a:fillRect/>
          </a:stretch>
        </p:blipFill>
        <p:spPr>
          <a:xfrm rot="10800000" flipV="1">
            <a:off x="7995980" y="3377327"/>
            <a:ext cx="394617" cy="141776"/>
          </a:xfrm>
          <a:prstGeom prst="rect">
            <a:avLst/>
          </a:prstGeom>
        </p:spPr>
      </p:pic>
      <p:pic>
        <p:nvPicPr>
          <p:cNvPr id="14" name="Picture 13">
            <a:extLst>
              <a:ext uri="{FF2B5EF4-FFF2-40B4-BE49-F238E27FC236}">
                <a16:creationId xmlns:a16="http://schemas.microsoft.com/office/drawing/2014/main" id="{AFD13BBD-5E11-CBD4-202F-DACC4386C66B}"/>
              </a:ext>
            </a:extLst>
          </p:cNvPr>
          <p:cNvPicPr>
            <a:picLocks noChangeAspect="1"/>
          </p:cNvPicPr>
          <p:nvPr/>
        </p:nvPicPr>
        <p:blipFill>
          <a:blip r:embed="rId6"/>
          <a:stretch>
            <a:fillRect/>
          </a:stretch>
        </p:blipFill>
        <p:spPr>
          <a:xfrm rot="10800000" flipV="1">
            <a:off x="1047896" y="5172046"/>
            <a:ext cx="394617" cy="141776"/>
          </a:xfrm>
          <a:prstGeom prst="rect">
            <a:avLst/>
          </a:prstGeom>
        </p:spPr>
      </p:pic>
    </p:spTree>
    <p:extLst>
      <p:ext uri="{BB962C8B-B14F-4D97-AF65-F5344CB8AC3E}">
        <p14:creationId xmlns:p14="http://schemas.microsoft.com/office/powerpoint/2010/main" val="64028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1000" fill="hold"/>
                                        <p:tgtEl>
                                          <p:spTgt spid="14"/>
                                        </p:tgtEl>
                                        <p:attrNameLst>
                                          <p:attrName>ppt_w</p:attrName>
                                        </p:attrNameLst>
                                      </p:cBhvr>
                                      <p:tavLst>
                                        <p:tav tm="0">
                                          <p:val>
                                            <p:fltVal val="0"/>
                                          </p:val>
                                        </p:tav>
                                        <p:tav tm="100000">
                                          <p:val>
                                            <p:strVal val="#ppt_w"/>
                                          </p:val>
                                        </p:tav>
                                      </p:tavLst>
                                    </p:anim>
                                    <p:anim calcmode="lin" valueType="num">
                                      <p:cBhvr>
                                        <p:cTn id="52" dur="1000" fill="hold"/>
                                        <p:tgtEl>
                                          <p:spTgt spid="14"/>
                                        </p:tgtEl>
                                        <p:attrNameLst>
                                          <p:attrName>ppt_h</p:attrName>
                                        </p:attrNameLst>
                                      </p:cBhvr>
                                      <p:tavLst>
                                        <p:tav tm="0">
                                          <p:val>
                                            <p:fltVal val="0"/>
                                          </p:val>
                                        </p:tav>
                                        <p:tav tm="100000">
                                          <p:val>
                                            <p:strVal val="#ppt_h"/>
                                          </p:val>
                                        </p:tav>
                                      </p:tavLst>
                                    </p:anim>
                                    <p:anim calcmode="lin" valueType="num">
                                      <p:cBhvr>
                                        <p:cTn id="53" dur="1000" fill="hold"/>
                                        <p:tgtEl>
                                          <p:spTgt spid="14"/>
                                        </p:tgtEl>
                                        <p:attrNameLst>
                                          <p:attrName>style.rotation</p:attrName>
                                        </p:attrNameLst>
                                      </p:cBhvr>
                                      <p:tavLst>
                                        <p:tav tm="0">
                                          <p:val>
                                            <p:fltVal val="90"/>
                                          </p:val>
                                        </p:tav>
                                        <p:tav tm="100000">
                                          <p:val>
                                            <p:fltVal val="0"/>
                                          </p:val>
                                        </p:tav>
                                      </p:tavLst>
                                    </p:anim>
                                    <p:animEffect transition="in" filter="fade">
                                      <p:cBhvr>
                                        <p:cTn id="54" dur="10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1+#ppt_w/2"/>
                                          </p:val>
                                        </p:tav>
                                        <p:tav tm="100000">
                                          <p:val>
                                            <p:strVal val="#ppt_x"/>
                                          </p:val>
                                        </p:tav>
                                      </p:tavLst>
                                    </p:anim>
                                    <p:anim calcmode="lin" valueType="num">
                                      <p:cBhvr additive="base">
                                        <p:cTn id="6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down)">
                                      <p:cBhvr>
                                        <p:cTn id="65" dur="580">
                                          <p:stCondLst>
                                            <p:cond delay="0"/>
                                          </p:stCondLst>
                                        </p:cTn>
                                        <p:tgtEl>
                                          <p:spTgt spid="15"/>
                                        </p:tgtEl>
                                      </p:cBhvr>
                                    </p:animEffect>
                                    <p:anim calcmode="lin" valueType="num">
                                      <p:cBhvr>
                                        <p:cTn id="6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1" dur="26">
                                          <p:stCondLst>
                                            <p:cond delay="650"/>
                                          </p:stCondLst>
                                        </p:cTn>
                                        <p:tgtEl>
                                          <p:spTgt spid="15"/>
                                        </p:tgtEl>
                                      </p:cBhvr>
                                      <p:to x="100000" y="60000"/>
                                    </p:animScale>
                                    <p:animScale>
                                      <p:cBhvr>
                                        <p:cTn id="72" dur="166" decel="50000">
                                          <p:stCondLst>
                                            <p:cond delay="676"/>
                                          </p:stCondLst>
                                        </p:cTn>
                                        <p:tgtEl>
                                          <p:spTgt spid="15"/>
                                        </p:tgtEl>
                                      </p:cBhvr>
                                      <p:to x="100000" y="100000"/>
                                    </p:animScale>
                                    <p:animScale>
                                      <p:cBhvr>
                                        <p:cTn id="73" dur="26">
                                          <p:stCondLst>
                                            <p:cond delay="1312"/>
                                          </p:stCondLst>
                                        </p:cTn>
                                        <p:tgtEl>
                                          <p:spTgt spid="15"/>
                                        </p:tgtEl>
                                      </p:cBhvr>
                                      <p:to x="100000" y="80000"/>
                                    </p:animScale>
                                    <p:animScale>
                                      <p:cBhvr>
                                        <p:cTn id="74" dur="166" decel="50000">
                                          <p:stCondLst>
                                            <p:cond delay="1338"/>
                                          </p:stCondLst>
                                        </p:cTn>
                                        <p:tgtEl>
                                          <p:spTgt spid="15"/>
                                        </p:tgtEl>
                                      </p:cBhvr>
                                      <p:to x="100000" y="100000"/>
                                    </p:animScale>
                                    <p:animScale>
                                      <p:cBhvr>
                                        <p:cTn id="75" dur="26">
                                          <p:stCondLst>
                                            <p:cond delay="1642"/>
                                          </p:stCondLst>
                                        </p:cTn>
                                        <p:tgtEl>
                                          <p:spTgt spid="15"/>
                                        </p:tgtEl>
                                      </p:cBhvr>
                                      <p:to x="100000" y="90000"/>
                                    </p:animScale>
                                    <p:animScale>
                                      <p:cBhvr>
                                        <p:cTn id="76" dur="166" decel="50000">
                                          <p:stCondLst>
                                            <p:cond delay="1668"/>
                                          </p:stCondLst>
                                        </p:cTn>
                                        <p:tgtEl>
                                          <p:spTgt spid="15"/>
                                        </p:tgtEl>
                                      </p:cBhvr>
                                      <p:to x="100000" y="100000"/>
                                    </p:animScale>
                                    <p:animScale>
                                      <p:cBhvr>
                                        <p:cTn id="77" dur="26">
                                          <p:stCondLst>
                                            <p:cond delay="1808"/>
                                          </p:stCondLst>
                                        </p:cTn>
                                        <p:tgtEl>
                                          <p:spTgt spid="15"/>
                                        </p:tgtEl>
                                      </p:cBhvr>
                                      <p:to x="100000" y="95000"/>
                                    </p:animScale>
                                    <p:animScale>
                                      <p:cBhvr>
                                        <p:cTn id="78"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634" y="-88891"/>
            <a:ext cx="7886700" cy="1325563"/>
          </a:xfrm>
        </p:spPr>
        <p:txBody>
          <a:bodyPr/>
          <a:lstStyle/>
          <a:p>
            <a:pPr algn="r"/>
            <a:r>
              <a:rPr lang="en-US" i="1" dirty="0">
                <a:sym typeface="Wingdings" panose="05000000000000000000" pitchFamily="2" charset="2"/>
              </a:rPr>
              <a:t>RST induction</a:t>
            </a:r>
            <a:endParaRPr lang="en-US" dirty="0"/>
          </a:p>
        </p:txBody>
      </p:sp>
      <p:pic>
        <p:nvPicPr>
          <p:cNvPr id="7" name="Picture 6">
            <a:extLst>
              <a:ext uri="{FF2B5EF4-FFF2-40B4-BE49-F238E27FC236}">
                <a16:creationId xmlns:a16="http://schemas.microsoft.com/office/drawing/2014/main" id="{9CF33EE1-534D-2D0F-9D7E-D54B01E471E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29" y="1508222"/>
            <a:ext cx="8407021" cy="2693963"/>
          </a:xfrm>
          <a:prstGeom prst="rect">
            <a:avLst/>
          </a:prstGeom>
          <a:ln>
            <a:solidFill>
              <a:schemeClr val="tx1"/>
            </a:solidFill>
          </a:ln>
        </p:spPr>
      </p:pic>
      <p:pic>
        <p:nvPicPr>
          <p:cNvPr id="9" name="Picture 8" descr="Graphical user interface, table&#10;&#10;Description automatically generated">
            <a:extLst>
              <a:ext uri="{FF2B5EF4-FFF2-40B4-BE49-F238E27FC236}">
                <a16:creationId xmlns:a16="http://schemas.microsoft.com/office/drawing/2014/main" id="{C761A48B-E699-B4D1-7E6E-6B2D8B6E0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28" y="4276622"/>
            <a:ext cx="8407022" cy="2298139"/>
          </a:xfrm>
          <a:prstGeom prst="rect">
            <a:avLst/>
          </a:prstGeom>
          <a:ln>
            <a:solidFill>
              <a:schemeClr val="tx1"/>
            </a:solidFill>
          </a:ln>
        </p:spPr>
      </p:pic>
      <p:pic>
        <p:nvPicPr>
          <p:cNvPr id="11" name="Picture 10">
            <a:extLst>
              <a:ext uri="{FF2B5EF4-FFF2-40B4-BE49-F238E27FC236}">
                <a16:creationId xmlns:a16="http://schemas.microsoft.com/office/drawing/2014/main" id="{9FD66AA7-541C-6810-B347-CBB9100D17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8530" y="6547224"/>
            <a:ext cx="573250" cy="299087"/>
          </a:xfrm>
          <a:prstGeom prst="rect">
            <a:avLst/>
          </a:prstGeom>
        </p:spPr>
      </p:pic>
      <p:pic>
        <p:nvPicPr>
          <p:cNvPr id="12" name="Picture 11">
            <a:extLst>
              <a:ext uri="{FF2B5EF4-FFF2-40B4-BE49-F238E27FC236}">
                <a16:creationId xmlns:a16="http://schemas.microsoft.com/office/drawing/2014/main" id="{AB52F7A4-1E2E-DDA1-80AE-29FABA1F79B5}"/>
              </a:ext>
            </a:extLst>
          </p:cNvPr>
          <p:cNvPicPr>
            <a:picLocks noChangeAspect="1"/>
          </p:cNvPicPr>
          <p:nvPr/>
        </p:nvPicPr>
        <p:blipFill>
          <a:blip r:embed="rId6"/>
          <a:stretch>
            <a:fillRect/>
          </a:stretch>
        </p:blipFill>
        <p:spPr>
          <a:xfrm flipV="1">
            <a:off x="5144388" y="6568038"/>
            <a:ext cx="738162" cy="265203"/>
          </a:xfrm>
          <a:prstGeom prst="rect">
            <a:avLst/>
          </a:prstGeom>
        </p:spPr>
      </p:pic>
      <p:pic>
        <p:nvPicPr>
          <p:cNvPr id="4" name="Picture 3">
            <a:extLst>
              <a:ext uri="{FF2B5EF4-FFF2-40B4-BE49-F238E27FC236}">
                <a16:creationId xmlns:a16="http://schemas.microsoft.com/office/drawing/2014/main" id="{3887F030-C793-8353-5006-DC1FBD042727}"/>
              </a:ext>
            </a:extLst>
          </p:cNvPr>
          <p:cNvPicPr>
            <a:picLocks noChangeAspect="1"/>
          </p:cNvPicPr>
          <p:nvPr/>
        </p:nvPicPr>
        <p:blipFill>
          <a:blip r:embed="rId6"/>
          <a:stretch>
            <a:fillRect/>
          </a:stretch>
        </p:blipFill>
        <p:spPr>
          <a:xfrm rot="5400000" flipV="1">
            <a:off x="3807424" y="4792058"/>
            <a:ext cx="394617" cy="141776"/>
          </a:xfrm>
          <a:prstGeom prst="rect">
            <a:avLst/>
          </a:prstGeom>
        </p:spPr>
      </p:pic>
      <p:pic>
        <p:nvPicPr>
          <p:cNvPr id="5" name="Picture 4">
            <a:extLst>
              <a:ext uri="{FF2B5EF4-FFF2-40B4-BE49-F238E27FC236}">
                <a16:creationId xmlns:a16="http://schemas.microsoft.com/office/drawing/2014/main" id="{5E54AE1F-4AAD-90EE-FBA2-6F9920E5CD73}"/>
              </a:ext>
            </a:extLst>
          </p:cNvPr>
          <p:cNvPicPr>
            <a:picLocks noChangeAspect="1"/>
          </p:cNvPicPr>
          <p:nvPr/>
        </p:nvPicPr>
        <p:blipFill>
          <a:blip r:embed="rId6"/>
          <a:stretch>
            <a:fillRect/>
          </a:stretch>
        </p:blipFill>
        <p:spPr>
          <a:xfrm rot="5400000" flipV="1">
            <a:off x="7041511" y="4882114"/>
            <a:ext cx="394617" cy="141776"/>
          </a:xfrm>
          <a:prstGeom prst="rect">
            <a:avLst/>
          </a:prstGeom>
        </p:spPr>
      </p:pic>
      <p:pic>
        <p:nvPicPr>
          <p:cNvPr id="6" name="Picture 5">
            <a:extLst>
              <a:ext uri="{FF2B5EF4-FFF2-40B4-BE49-F238E27FC236}">
                <a16:creationId xmlns:a16="http://schemas.microsoft.com/office/drawing/2014/main" id="{D21F4E50-37EB-1B8F-41D8-74B258B6C7F1}"/>
              </a:ext>
            </a:extLst>
          </p:cNvPr>
          <p:cNvPicPr>
            <a:picLocks noChangeAspect="1"/>
          </p:cNvPicPr>
          <p:nvPr/>
        </p:nvPicPr>
        <p:blipFill>
          <a:blip r:embed="rId6"/>
          <a:stretch>
            <a:fillRect/>
          </a:stretch>
        </p:blipFill>
        <p:spPr>
          <a:xfrm rot="5400000" flipV="1">
            <a:off x="7959828" y="4878652"/>
            <a:ext cx="394617" cy="141776"/>
          </a:xfrm>
          <a:prstGeom prst="rect">
            <a:avLst/>
          </a:prstGeom>
        </p:spPr>
      </p:pic>
      <p:pic>
        <p:nvPicPr>
          <p:cNvPr id="8" name="Picture 7">
            <a:extLst>
              <a:ext uri="{FF2B5EF4-FFF2-40B4-BE49-F238E27FC236}">
                <a16:creationId xmlns:a16="http://schemas.microsoft.com/office/drawing/2014/main" id="{76242FF3-F194-0171-94C0-015D3B3B1E36}"/>
              </a:ext>
            </a:extLst>
          </p:cNvPr>
          <p:cNvPicPr>
            <a:picLocks noChangeAspect="1"/>
          </p:cNvPicPr>
          <p:nvPr/>
        </p:nvPicPr>
        <p:blipFill>
          <a:blip r:embed="rId6"/>
          <a:stretch>
            <a:fillRect/>
          </a:stretch>
        </p:blipFill>
        <p:spPr>
          <a:xfrm rot="10800000" flipV="1">
            <a:off x="5144388" y="2379518"/>
            <a:ext cx="775640" cy="278668"/>
          </a:xfrm>
          <a:prstGeom prst="rect">
            <a:avLst/>
          </a:prstGeom>
        </p:spPr>
      </p:pic>
      <p:pic>
        <p:nvPicPr>
          <p:cNvPr id="10" name="Picture 9">
            <a:extLst>
              <a:ext uri="{FF2B5EF4-FFF2-40B4-BE49-F238E27FC236}">
                <a16:creationId xmlns:a16="http://schemas.microsoft.com/office/drawing/2014/main" id="{F3CFF0CC-2625-B477-CB7C-22CC9A8A9E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7161" y="6568954"/>
            <a:ext cx="438173" cy="304817"/>
          </a:xfrm>
          <a:prstGeom prst="rect">
            <a:avLst/>
          </a:prstGeom>
        </p:spPr>
      </p:pic>
      <p:pic>
        <p:nvPicPr>
          <p:cNvPr id="14" name="Picture 13">
            <a:extLst>
              <a:ext uri="{FF2B5EF4-FFF2-40B4-BE49-F238E27FC236}">
                <a16:creationId xmlns:a16="http://schemas.microsoft.com/office/drawing/2014/main" id="{B663AFC5-4E70-3797-4F7A-0BDE76ED87E4}"/>
              </a:ext>
            </a:extLst>
          </p:cNvPr>
          <p:cNvPicPr>
            <a:picLocks noChangeAspect="1"/>
          </p:cNvPicPr>
          <p:nvPr/>
        </p:nvPicPr>
        <p:blipFill>
          <a:blip r:embed="rId6"/>
          <a:stretch>
            <a:fillRect/>
          </a:stretch>
        </p:blipFill>
        <p:spPr>
          <a:xfrm flipV="1">
            <a:off x="6940627" y="6588742"/>
            <a:ext cx="738162" cy="265203"/>
          </a:xfrm>
          <a:prstGeom prst="rect">
            <a:avLst/>
          </a:prstGeom>
        </p:spPr>
      </p:pic>
      <p:pic>
        <p:nvPicPr>
          <p:cNvPr id="15" name="Picture 14">
            <a:extLst>
              <a:ext uri="{FF2B5EF4-FFF2-40B4-BE49-F238E27FC236}">
                <a16:creationId xmlns:a16="http://schemas.microsoft.com/office/drawing/2014/main" id="{C1AEAAF9-48A6-EA45-48F3-F5E7F7D84C22}"/>
              </a:ext>
            </a:extLst>
          </p:cNvPr>
          <p:cNvPicPr>
            <a:picLocks noChangeAspect="1"/>
          </p:cNvPicPr>
          <p:nvPr/>
        </p:nvPicPr>
        <p:blipFill>
          <a:blip r:embed="rId6"/>
          <a:stretch>
            <a:fillRect/>
          </a:stretch>
        </p:blipFill>
        <p:spPr>
          <a:xfrm rot="10800000" flipV="1">
            <a:off x="8515350" y="1543905"/>
            <a:ext cx="628650" cy="225858"/>
          </a:xfrm>
          <a:prstGeom prst="rect">
            <a:avLst/>
          </a:prstGeom>
        </p:spPr>
      </p:pic>
    </p:spTree>
    <p:extLst>
      <p:ext uri="{BB962C8B-B14F-4D97-AF65-F5344CB8AC3E}">
        <p14:creationId xmlns:p14="http://schemas.microsoft.com/office/powerpoint/2010/main" val="361499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277" y="17223"/>
            <a:ext cx="7886700" cy="1325563"/>
          </a:xfrm>
        </p:spPr>
        <p:txBody>
          <a:bodyPr/>
          <a:lstStyle/>
          <a:p>
            <a:pPr algn="r"/>
            <a:r>
              <a:rPr lang="en-US" i="1" dirty="0">
                <a:sym typeface="Wingdings" panose="05000000000000000000" pitchFamily="2" charset="2"/>
              </a:rPr>
              <a:t>Warranty/PQDR Induction</a:t>
            </a:r>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39D93ED3-D94D-3C6B-7B6C-6293F2FB6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84057"/>
            <a:ext cx="9144000" cy="1882797"/>
          </a:xfrm>
          <a:prstGeom prst="rect">
            <a:avLst/>
          </a:prstGeom>
        </p:spPr>
      </p:pic>
      <p:pic>
        <p:nvPicPr>
          <p:cNvPr id="8" name="Picture 7">
            <a:extLst>
              <a:ext uri="{FF2B5EF4-FFF2-40B4-BE49-F238E27FC236}">
                <a16:creationId xmlns:a16="http://schemas.microsoft.com/office/drawing/2014/main" id="{884ECC7D-9D0F-A910-5E27-A96A1C419777}"/>
              </a:ext>
            </a:extLst>
          </p:cNvPr>
          <p:cNvPicPr>
            <a:picLocks noChangeAspect="1"/>
          </p:cNvPicPr>
          <p:nvPr/>
        </p:nvPicPr>
        <p:blipFill>
          <a:blip r:embed="rId4"/>
          <a:stretch>
            <a:fillRect/>
          </a:stretch>
        </p:blipFill>
        <p:spPr>
          <a:xfrm rot="10800000" flipV="1">
            <a:off x="1264872" y="3560365"/>
            <a:ext cx="394617" cy="141776"/>
          </a:xfrm>
          <a:prstGeom prst="rect">
            <a:avLst/>
          </a:prstGeom>
        </p:spPr>
      </p:pic>
      <p:pic>
        <p:nvPicPr>
          <p:cNvPr id="9" name="Picture 8">
            <a:extLst>
              <a:ext uri="{FF2B5EF4-FFF2-40B4-BE49-F238E27FC236}">
                <a16:creationId xmlns:a16="http://schemas.microsoft.com/office/drawing/2014/main" id="{E2849D4C-F660-E2F6-0B20-80A688FBFA79}"/>
              </a:ext>
            </a:extLst>
          </p:cNvPr>
          <p:cNvPicPr>
            <a:picLocks noChangeAspect="1"/>
          </p:cNvPicPr>
          <p:nvPr/>
        </p:nvPicPr>
        <p:blipFill>
          <a:blip r:embed="rId4"/>
          <a:stretch>
            <a:fillRect/>
          </a:stretch>
        </p:blipFill>
        <p:spPr>
          <a:xfrm rot="5400000" flipV="1">
            <a:off x="8616322" y="2718702"/>
            <a:ext cx="394617" cy="141776"/>
          </a:xfrm>
          <a:prstGeom prst="rect">
            <a:avLst/>
          </a:prstGeom>
        </p:spPr>
      </p:pic>
      <p:pic>
        <p:nvPicPr>
          <p:cNvPr id="10" name="Picture 9">
            <a:extLst>
              <a:ext uri="{FF2B5EF4-FFF2-40B4-BE49-F238E27FC236}">
                <a16:creationId xmlns:a16="http://schemas.microsoft.com/office/drawing/2014/main" id="{03AFD887-4CB7-F8AA-D8FD-E9F1FF680CEE}"/>
              </a:ext>
            </a:extLst>
          </p:cNvPr>
          <p:cNvPicPr>
            <a:picLocks noChangeAspect="1"/>
          </p:cNvPicPr>
          <p:nvPr/>
        </p:nvPicPr>
        <p:blipFill>
          <a:blip r:embed="rId4"/>
          <a:stretch>
            <a:fillRect/>
          </a:stretch>
        </p:blipFill>
        <p:spPr>
          <a:xfrm rot="10800000" flipV="1">
            <a:off x="3700570" y="3575582"/>
            <a:ext cx="394617" cy="141776"/>
          </a:xfrm>
          <a:prstGeom prst="rect">
            <a:avLst/>
          </a:prstGeom>
        </p:spPr>
      </p:pic>
      <p:pic>
        <p:nvPicPr>
          <p:cNvPr id="3" name="Picture 2">
            <a:extLst>
              <a:ext uri="{FF2B5EF4-FFF2-40B4-BE49-F238E27FC236}">
                <a16:creationId xmlns:a16="http://schemas.microsoft.com/office/drawing/2014/main" id="{096546B5-2ED2-E128-B94E-9E70E4C75197}"/>
              </a:ext>
            </a:extLst>
          </p:cNvPr>
          <p:cNvPicPr>
            <a:picLocks noChangeAspect="1"/>
          </p:cNvPicPr>
          <p:nvPr/>
        </p:nvPicPr>
        <p:blipFill>
          <a:blip r:embed="rId4"/>
          <a:stretch>
            <a:fillRect/>
          </a:stretch>
        </p:blipFill>
        <p:spPr>
          <a:xfrm rot="10800000" flipV="1">
            <a:off x="1264871" y="4599455"/>
            <a:ext cx="394617" cy="141776"/>
          </a:xfrm>
          <a:prstGeom prst="rect">
            <a:avLst/>
          </a:prstGeom>
        </p:spPr>
      </p:pic>
      <p:pic>
        <p:nvPicPr>
          <p:cNvPr id="4" name="Picture 3">
            <a:extLst>
              <a:ext uri="{FF2B5EF4-FFF2-40B4-BE49-F238E27FC236}">
                <a16:creationId xmlns:a16="http://schemas.microsoft.com/office/drawing/2014/main" id="{0C8F68D3-36BD-D8B9-D23D-735693D58444}"/>
              </a:ext>
            </a:extLst>
          </p:cNvPr>
          <p:cNvPicPr>
            <a:picLocks noChangeAspect="1"/>
          </p:cNvPicPr>
          <p:nvPr/>
        </p:nvPicPr>
        <p:blipFill>
          <a:blip r:embed="rId4"/>
          <a:stretch>
            <a:fillRect/>
          </a:stretch>
        </p:blipFill>
        <p:spPr>
          <a:xfrm flipV="1">
            <a:off x="7837003" y="3954567"/>
            <a:ext cx="394617" cy="141776"/>
          </a:xfrm>
          <a:prstGeom prst="rect">
            <a:avLst/>
          </a:prstGeom>
        </p:spPr>
      </p:pic>
    </p:spTree>
    <p:extLst>
      <p:ext uri="{BB962C8B-B14F-4D97-AF65-F5344CB8AC3E}">
        <p14:creationId xmlns:p14="http://schemas.microsoft.com/office/powerpoint/2010/main" val="1534430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311" y="-155984"/>
            <a:ext cx="7886700" cy="1325563"/>
          </a:xfrm>
        </p:spPr>
        <p:txBody>
          <a:bodyPr/>
          <a:lstStyle/>
          <a:p>
            <a:pPr algn="r"/>
            <a:r>
              <a:rPr lang="en-US" i="1" dirty="0">
                <a:sym typeface="Wingdings" panose="05000000000000000000" pitchFamily="2" charset="2"/>
              </a:rPr>
              <a:t>RST Completion</a:t>
            </a:r>
            <a:endParaRPr lang="en-US" dirty="0"/>
          </a:p>
        </p:txBody>
      </p:sp>
      <p:pic>
        <p:nvPicPr>
          <p:cNvPr id="5" name="Picture 4">
            <a:extLst>
              <a:ext uri="{FF2B5EF4-FFF2-40B4-BE49-F238E27FC236}">
                <a16:creationId xmlns:a16="http://schemas.microsoft.com/office/drawing/2014/main" id="{61E5D165-9948-0267-F3D5-BE6C603F82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8863"/>
            <a:ext cx="9144000" cy="1612547"/>
          </a:xfrm>
          <a:prstGeom prst="rect">
            <a:avLst/>
          </a:prstGeom>
          <a:ln>
            <a:solidFill>
              <a:schemeClr val="tx1"/>
            </a:solidFill>
          </a:ln>
        </p:spPr>
      </p:pic>
      <p:pic>
        <p:nvPicPr>
          <p:cNvPr id="7" name="Picture 6" descr="Graphical user interface, application, Word&#10;&#10;Description automatically generated">
            <a:extLst>
              <a:ext uri="{FF2B5EF4-FFF2-40B4-BE49-F238E27FC236}">
                <a16:creationId xmlns:a16="http://schemas.microsoft.com/office/drawing/2014/main" id="{112E721D-6349-574E-49D5-67E505BB76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95304"/>
            <a:ext cx="9144000" cy="2214562"/>
          </a:xfrm>
          <a:prstGeom prst="rect">
            <a:avLst/>
          </a:prstGeom>
          <a:ln>
            <a:solidFill>
              <a:schemeClr val="tx1"/>
            </a:solidFill>
          </a:ln>
        </p:spPr>
      </p:pic>
      <p:pic>
        <p:nvPicPr>
          <p:cNvPr id="9" name="Picture 8" descr="Table&#10;&#10;Description automatically generated">
            <a:extLst>
              <a:ext uri="{FF2B5EF4-FFF2-40B4-BE49-F238E27FC236}">
                <a16:creationId xmlns:a16="http://schemas.microsoft.com/office/drawing/2014/main" id="{5707E89B-4A89-0EA5-45F8-212B93E520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7095" y="4529464"/>
            <a:ext cx="1196905" cy="1189607"/>
          </a:xfrm>
          <a:prstGeom prst="rect">
            <a:avLst/>
          </a:prstGeom>
        </p:spPr>
      </p:pic>
      <p:pic>
        <p:nvPicPr>
          <p:cNvPr id="10" name="Picture 9">
            <a:extLst>
              <a:ext uri="{FF2B5EF4-FFF2-40B4-BE49-F238E27FC236}">
                <a16:creationId xmlns:a16="http://schemas.microsoft.com/office/drawing/2014/main" id="{28CD7B07-83BB-EB4E-F744-94F520AC3C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719071"/>
            <a:ext cx="9144000" cy="1055626"/>
          </a:xfrm>
          <a:prstGeom prst="rect">
            <a:avLst/>
          </a:prstGeom>
          <a:ln>
            <a:solidFill>
              <a:schemeClr val="tx1"/>
            </a:solidFill>
          </a:ln>
        </p:spPr>
      </p:pic>
      <p:pic>
        <p:nvPicPr>
          <p:cNvPr id="11" name="Picture 10">
            <a:extLst>
              <a:ext uri="{FF2B5EF4-FFF2-40B4-BE49-F238E27FC236}">
                <a16:creationId xmlns:a16="http://schemas.microsoft.com/office/drawing/2014/main" id="{F8F94061-D3A7-754D-D40D-114831A11EBF}"/>
              </a:ext>
            </a:extLst>
          </p:cNvPr>
          <p:cNvPicPr>
            <a:picLocks noChangeAspect="1"/>
          </p:cNvPicPr>
          <p:nvPr/>
        </p:nvPicPr>
        <p:blipFill>
          <a:blip r:embed="rId7"/>
          <a:stretch>
            <a:fillRect/>
          </a:stretch>
        </p:blipFill>
        <p:spPr>
          <a:xfrm flipV="1">
            <a:off x="0" y="1689349"/>
            <a:ext cx="394617" cy="141776"/>
          </a:xfrm>
          <a:prstGeom prst="rect">
            <a:avLst/>
          </a:prstGeom>
        </p:spPr>
      </p:pic>
      <p:pic>
        <p:nvPicPr>
          <p:cNvPr id="12" name="Picture 11">
            <a:extLst>
              <a:ext uri="{FF2B5EF4-FFF2-40B4-BE49-F238E27FC236}">
                <a16:creationId xmlns:a16="http://schemas.microsoft.com/office/drawing/2014/main" id="{2551DE41-C15A-CB37-F5D6-FCDF93BBDB8F}"/>
              </a:ext>
            </a:extLst>
          </p:cNvPr>
          <p:cNvPicPr>
            <a:picLocks noChangeAspect="1"/>
          </p:cNvPicPr>
          <p:nvPr/>
        </p:nvPicPr>
        <p:blipFill>
          <a:blip r:embed="rId7"/>
          <a:stretch>
            <a:fillRect/>
          </a:stretch>
        </p:blipFill>
        <p:spPr>
          <a:xfrm flipV="1">
            <a:off x="8120733" y="1509845"/>
            <a:ext cx="394617" cy="141776"/>
          </a:xfrm>
          <a:prstGeom prst="rect">
            <a:avLst/>
          </a:prstGeom>
        </p:spPr>
      </p:pic>
      <p:pic>
        <p:nvPicPr>
          <p:cNvPr id="13" name="Picture 12">
            <a:extLst>
              <a:ext uri="{FF2B5EF4-FFF2-40B4-BE49-F238E27FC236}">
                <a16:creationId xmlns:a16="http://schemas.microsoft.com/office/drawing/2014/main" id="{A629E35F-3583-4909-8F49-796462617336}"/>
              </a:ext>
            </a:extLst>
          </p:cNvPr>
          <p:cNvPicPr>
            <a:picLocks noChangeAspect="1"/>
          </p:cNvPicPr>
          <p:nvPr/>
        </p:nvPicPr>
        <p:blipFill>
          <a:blip r:embed="rId7"/>
          <a:stretch>
            <a:fillRect/>
          </a:stretch>
        </p:blipFill>
        <p:spPr>
          <a:xfrm rot="10800000" flipV="1">
            <a:off x="1633629" y="2522653"/>
            <a:ext cx="394617" cy="141776"/>
          </a:xfrm>
          <a:prstGeom prst="rect">
            <a:avLst/>
          </a:prstGeom>
        </p:spPr>
      </p:pic>
      <p:pic>
        <p:nvPicPr>
          <p:cNvPr id="15" name="Picture 14">
            <a:extLst>
              <a:ext uri="{FF2B5EF4-FFF2-40B4-BE49-F238E27FC236}">
                <a16:creationId xmlns:a16="http://schemas.microsoft.com/office/drawing/2014/main" id="{59EC0B58-5900-E069-4829-54D3C69E221C}"/>
              </a:ext>
            </a:extLst>
          </p:cNvPr>
          <p:cNvPicPr>
            <a:picLocks noChangeAspect="1"/>
          </p:cNvPicPr>
          <p:nvPr/>
        </p:nvPicPr>
        <p:blipFill>
          <a:blip r:embed="rId7"/>
          <a:stretch>
            <a:fillRect/>
          </a:stretch>
        </p:blipFill>
        <p:spPr>
          <a:xfrm flipV="1">
            <a:off x="7847394" y="2094248"/>
            <a:ext cx="394617" cy="141776"/>
          </a:xfrm>
          <a:prstGeom prst="rect">
            <a:avLst/>
          </a:prstGeom>
        </p:spPr>
      </p:pic>
      <p:pic>
        <p:nvPicPr>
          <p:cNvPr id="17" name="Picture 16">
            <a:extLst>
              <a:ext uri="{FF2B5EF4-FFF2-40B4-BE49-F238E27FC236}">
                <a16:creationId xmlns:a16="http://schemas.microsoft.com/office/drawing/2014/main" id="{F34D9169-C120-0A39-0B26-8F424E4CFFD5}"/>
              </a:ext>
            </a:extLst>
          </p:cNvPr>
          <p:cNvPicPr>
            <a:picLocks noChangeAspect="1"/>
          </p:cNvPicPr>
          <p:nvPr/>
        </p:nvPicPr>
        <p:blipFill>
          <a:blip r:embed="rId7"/>
          <a:stretch>
            <a:fillRect/>
          </a:stretch>
        </p:blipFill>
        <p:spPr>
          <a:xfrm flipV="1">
            <a:off x="4572000" y="4387688"/>
            <a:ext cx="394617" cy="141776"/>
          </a:xfrm>
          <a:prstGeom prst="rect">
            <a:avLst/>
          </a:prstGeom>
        </p:spPr>
      </p:pic>
      <p:pic>
        <p:nvPicPr>
          <p:cNvPr id="21" name="Picture 20">
            <a:extLst>
              <a:ext uri="{FF2B5EF4-FFF2-40B4-BE49-F238E27FC236}">
                <a16:creationId xmlns:a16="http://schemas.microsoft.com/office/drawing/2014/main" id="{E41DB3DD-3B87-1F63-DCD1-F6AC6530C3A7}"/>
              </a:ext>
            </a:extLst>
          </p:cNvPr>
          <p:cNvPicPr>
            <a:picLocks noChangeAspect="1"/>
          </p:cNvPicPr>
          <p:nvPr/>
        </p:nvPicPr>
        <p:blipFill>
          <a:blip r:embed="rId7"/>
          <a:stretch>
            <a:fillRect/>
          </a:stretch>
        </p:blipFill>
        <p:spPr>
          <a:xfrm rot="5400000" flipV="1">
            <a:off x="8115591" y="3741497"/>
            <a:ext cx="394617" cy="141776"/>
          </a:xfrm>
          <a:prstGeom prst="rect">
            <a:avLst/>
          </a:prstGeom>
        </p:spPr>
      </p:pic>
      <p:pic>
        <p:nvPicPr>
          <p:cNvPr id="30" name="Picture 29">
            <a:extLst>
              <a:ext uri="{FF2B5EF4-FFF2-40B4-BE49-F238E27FC236}">
                <a16:creationId xmlns:a16="http://schemas.microsoft.com/office/drawing/2014/main" id="{B3C6905E-DA6A-E81C-76AB-B50D80CDCDE0}"/>
              </a:ext>
            </a:extLst>
          </p:cNvPr>
          <p:cNvPicPr>
            <a:picLocks noChangeAspect="1"/>
          </p:cNvPicPr>
          <p:nvPr/>
        </p:nvPicPr>
        <p:blipFill>
          <a:blip r:embed="rId7"/>
          <a:stretch>
            <a:fillRect/>
          </a:stretch>
        </p:blipFill>
        <p:spPr>
          <a:xfrm flipV="1">
            <a:off x="7552478" y="6180342"/>
            <a:ext cx="394617" cy="141776"/>
          </a:xfrm>
          <a:prstGeom prst="rect">
            <a:avLst/>
          </a:prstGeom>
        </p:spPr>
      </p:pic>
      <p:pic>
        <p:nvPicPr>
          <p:cNvPr id="4" name="Picture 3">
            <a:extLst>
              <a:ext uri="{FF2B5EF4-FFF2-40B4-BE49-F238E27FC236}">
                <a16:creationId xmlns:a16="http://schemas.microsoft.com/office/drawing/2014/main" id="{1F7EB94E-7373-67FD-0D16-6592837D0C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73096" y="6460960"/>
            <a:ext cx="573250" cy="299087"/>
          </a:xfrm>
          <a:prstGeom prst="rect">
            <a:avLst/>
          </a:prstGeom>
        </p:spPr>
      </p:pic>
      <p:pic>
        <p:nvPicPr>
          <p:cNvPr id="8" name="Picture 7">
            <a:extLst>
              <a:ext uri="{FF2B5EF4-FFF2-40B4-BE49-F238E27FC236}">
                <a16:creationId xmlns:a16="http://schemas.microsoft.com/office/drawing/2014/main" id="{5FB92EBE-CD4C-049B-B06C-264E95D120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84746" y="6453935"/>
            <a:ext cx="438173" cy="304817"/>
          </a:xfrm>
          <a:prstGeom prst="rect">
            <a:avLst/>
          </a:prstGeom>
        </p:spPr>
      </p:pic>
      <p:pic>
        <p:nvPicPr>
          <p:cNvPr id="16" name="Picture 15">
            <a:extLst>
              <a:ext uri="{FF2B5EF4-FFF2-40B4-BE49-F238E27FC236}">
                <a16:creationId xmlns:a16="http://schemas.microsoft.com/office/drawing/2014/main" id="{2FD40108-063F-402A-1C6A-A0964ED0DFF9}"/>
              </a:ext>
            </a:extLst>
          </p:cNvPr>
          <p:cNvPicPr>
            <a:picLocks noChangeAspect="1"/>
          </p:cNvPicPr>
          <p:nvPr/>
        </p:nvPicPr>
        <p:blipFill>
          <a:blip r:embed="rId7"/>
          <a:stretch>
            <a:fillRect/>
          </a:stretch>
        </p:blipFill>
        <p:spPr>
          <a:xfrm flipV="1">
            <a:off x="7863029" y="6534025"/>
            <a:ext cx="394617" cy="141776"/>
          </a:xfrm>
          <a:prstGeom prst="rect">
            <a:avLst/>
          </a:prstGeom>
        </p:spPr>
      </p:pic>
    </p:spTree>
    <p:extLst>
      <p:ext uri="{BB962C8B-B14F-4D97-AF65-F5344CB8AC3E}">
        <p14:creationId xmlns:p14="http://schemas.microsoft.com/office/powerpoint/2010/main" val="89971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1+#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B7797-674D-72AD-CD5A-724651C91189}"/>
              </a:ext>
            </a:extLst>
          </p:cNvPr>
          <p:cNvSpPr>
            <a:spLocks noGrp="1"/>
          </p:cNvSpPr>
          <p:nvPr>
            <p:ph type="title"/>
          </p:nvPr>
        </p:nvSpPr>
        <p:spPr>
          <a:xfrm>
            <a:off x="5351907" y="-181115"/>
            <a:ext cx="3939002" cy="1325563"/>
          </a:xfrm>
        </p:spPr>
        <p:txBody>
          <a:bodyPr/>
          <a:lstStyle/>
          <a:p>
            <a:r>
              <a:rPr lang="en-US" dirty="0"/>
              <a:t>Upgrade NIIN</a:t>
            </a:r>
          </a:p>
        </p:txBody>
      </p:sp>
      <p:pic>
        <p:nvPicPr>
          <p:cNvPr id="1026" name="Picture 1">
            <a:extLst>
              <a:ext uri="{FF2B5EF4-FFF2-40B4-BE49-F238E27FC236}">
                <a16:creationId xmlns:a16="http://schemas.microsoft.com/office/drawing/2014/main" id="{D289EF6D-4CF3-D281-CE06-038FD7238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580" y="2840094"/>
            <a:ext cx="4466840" cy="311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4B6E866-47B6-C661-372E-4FFF5FF485F7}"/>
              </a:ext>
            </a:extLst>
          </p:cNvPr>
          <p:cNvSpPr txBox="1"/>
          <p:nvPr/>
        </p:nvSpPr>
        <p:spPr>
          <a:xfrm>
            <a:off x="880598" y="6092753"/>
            <a:ext cx="8021781" cy="923330"/>
          </a:xfrm>
          <a:prstGeom prst="rect">
            <a:avLst/>
          </a:prstGeom>
          <a:noFill/>
        </p:spPr>
        <p:txBody>
          <a:bodyPr wrap="square" rtlCol="0">
            <a:spAutoFit/>
          </a:bodyPr>
          <a:lstStyle/>
          <a:p>
            <a:r>
              <a:rPr lang="en-US" dirty="0"/>
              <a:t>If your contract isn’t set up as shown above and you need to do an upgrade reach out to your NAVSUP Contracting specialist for assistance. </a:t>
            </a:r>
          </a:p>
          <a:p>
            <a:endParaRPr lang="en-US" dirty="0"/>
          </a:p>
        </p:txBody>
      </p:sp>
      <p:pic>
        <p:nvPicPr>
          <p:cNvPr id="4" name="Picture 3">
            <a:extLst>
              <a:ext uri="{FF2B5EF4-FFF2-40B4-BE49-F238E27FC236}">
                <a16:creationId xmlns:a16="http://schemas.microsoft.com/office/drawing/2014/main" id="{1EFDB38B-F189-4226-E04D-59362E7FC6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45835"/>
            <a:ext cx="9144000" cy="1055626"/>
          </a:xfrm>
          <a:prstGeom prst="rect">
            <a:avLst/>
          </a:prstGeom>
          <a:solidFill>
            <a:schemeClr val="tx1"/>
          </a:solidFill>
          <a:ln>
            <a:solidFill>
              <a:schemeClr val="tx1"/>
            </a:solidFill>
          </a:ln>
        </p:spPr>
      </p:pic>
      <p:pic>
        <p:nvPicPr>
          <p:cNvPr id="5" name="Picture 4">
            <a:extLst>
              <a:ext uri="{FF2B5EF4-FFF2-40B4-BE49-F238E27FC236}">
                <a16:creationId xmlns:a16="http://schemas.microsoft.com/office/drawing/2014/main" id="{85D34F0C-054C-08D0-3513-AFC5DAB501A2}"/>
              </a:ext>
            </a:extLst>
          </p:cNvPr>
          <p:cNvPicPr>
            <a:picLocks noChangeAspect="1"/>
          </p:cNvPicPr>
          <p:nvPr/>
        </p:nvPicPr>
        <p:blipFill>
          <a:blip r:embed="rId5"/>
          <a:stretch>
            <a:fillRect/>
          </a:stretch>
        </p:blipFill>
        <p:spPr>
          <a:xfrm rot="5400000" flipV="1">
            <a:off x="6991618" y="1338055"/>
            <a:ext cx="659581" cy="236971"/>
          </a:xfrm>
          <a:prstGeom prst="rect">
            <a:avLst/>
          </a:prstGeom>
        </p:spPr>
      </p:pic>
    </p:spTree>
    <p:extLst>
      <p:ext uri="{BB962C8B-B14F-4D97-AF65-F5344CB8AC3E}">
        <p14:creationId xmlns:p14="http://schemas.microsoft.com/office/powerpoint/2010/main" val="290666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087" y="-82702"/>
            <a:ext cx="7886700" cy="1325563"/>
          </a:xfrm>
        </p:spPr>
        <p:txBody>
          <a:bodyPr/>
          <a:lstStyle/>
          <a:p>
            <a:pPr algn="r"/>
            <a:r>
              <a:rPr lang="en-US" i="1" dirty="0">
                <a:sym typeface="Wingdings" panose="05000000000000000000" pitchFamily="2" charset="2"/>
              </a:rPr>
              <a:t>RST Scrap</a:t>
            </a:r>
            <a:endParaRPr lang="en-US" dirty="0"/>
          </a:p>
        </p:txBody>
      </p:sp>
      <p:pic>
        <p:nvPicPr>
          <p:cNvPr id="5" name="Picture 4">
            <a:extLst>
              <a:ext uri="{FF2B5EF4-FFF2-40B4-BE49-F238E27FC236}">
                <a16:creationId xmlns:a16="http://schemas.microsoft.com/office/drawing/2014/main" id="{EC1F3C49-F439-86C9-B223-BEFFEFF61A8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2618"/>
            <a:ext cx="9144000" cy="2348655"/>
          </a:xfrm>
          <a:prstGeom prst="rect">
            <a:avLst/>
          </a:prstGeom>
          <a:ln>
            <a:solidFill>
              <a:schemeClr val="tx1"/>
            </a:solidFill>
          </a:ln>
        </p:spPr>
      </p:pic>
      <p:pic>
        <p:nvPicPr>
          <p:cNvPr id="9" name="Picture 8" descr="Graphical user interface, application&#10;&#10;Description automatically generated">
            <a:extLst>
              <a:ext uri="{FF2B5EF4-FFF2-40B4-BE49-F238E27FC236}">
                <a16:creationId xmlns:a16="http://schemas.microsoft.com/office/drawing/2014/main" id="{0CB35F88-38E5-E86F-44E8-14887B9996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25469"/>
            <a:ext cx="9144000" cy="1544352"/>
          </a:xfrm>
          <a:prstGeom prst="rect">
            <a:avLst/>
          </a:prstGeom>
          <a:ln>
            <a:solidFill>
              <a:schemeClr val="tx1"/>
            </a:solidFill>
          </a:ln>
        </p:spPr>
      </p:pic>
      <p:sp>
        <p:nvSpPr>
          <p:cNvPr id="10" name="TextBox 9">
            <a:extLst>
              <a:ext uri="{FF2B5EF4-FFF2-40B4-BE49-F238E27FC236}">
                <a16:creationId xmlns:a16="http://schemas.microsoft.com/office/drawing/2014/main" id="{10F9F8D9-2175-C04E-FBFE-DD1B7BF06C56}"/>
              </a:ext>
            </a:extLst>
          </p:cNvPr>
          <p:cNvSpPr txBox="1"/>
          <p:nvPr/>
        </p:nvSpPr>
        <p:spPr>
          <a:xfrm>
            <a:off x="1932708" y="5469821"/>
            <a:ext cx="5922818" cy="1446550"/>
          </a:xfrm>
          <a:prstGeom prst="rect">
            <a:avLst/>
          </a:prstGeom>
          <a:noFill/>
        </p:spPr>
        <p:txBody>
          <a:bodyPr wrap="square" rtlCol="0">
            <a:spAutoFit/>
          </a:bodyPr>
          <a:lstStyle/>
          <a:p>
            <a:pPr marL="285750" indent="-285750">
              <a:buFont typeface="Arial" panose="020B0604020202020204" pitchFamily="34" charset="0"/>
              <a:buChar char="•"/>
            </a:pPr>
            <a:r>
              <a:rPr lang="en-US" sz="1400" dirty="0"/>
              <a:t>Enter search criteria and hit Go</a:t>
            </a:r>
          </a:p>
          <a:p>
            <a:pPr marL="285750" indent="-285750">
              <a:buFont typeface="Arial" panose="020B0604020202020204" pitchFamily="34" charset="0"/>
              <a:buChar char="•"/>
            </a:pPr>
            <a:r>
              <a:rPr lang="en-US" sz="1400" dirty="0"/>
              <a:t>Select your assets and click Process</a:t>
            </a:r>
          </a:p>
          <a:p>
            <a:pPr marL="285750" indent="-285750">
              <a:buFont typeface="Arial" panose="020B0604020202020204" pitchFamily="34" charset="0"/>
              <a:buChar char="•"/>
            </a:pPr>
            <a:r>
              <a:rPr lang="en-US" sz="1400" dirty="0"/>
              <a:t>You wont be able to change any of the information on the scrapped assets here, but you can add attachments or notes if you’d like.</a:t>
            </a:r>
          </a:p>
          <a:p>
            <a:pPr marL="285750" indent="-285750">
              <a:buFont typeface="Arial" panose="020B0604020202020204" pitchFamily="34" charset="0"/>
              <a:buChar char="•"/>
            </a:pPr>
            <a:r>
              <a:rPr lang="en-US" sz="1400" dirty="0"/>
              <a:t>Click Validate then Post in the bottom Right</a:t>
            </a:r>
          </a:p>
          <a:p>
            <a:endParaRPr lang="en-US" dirty="0"/>
          </a:p>
        </p:txBody>
      </p:sp>
    </p:spTree>
    <p:extLst>
      <p:ext uri="{BB962C8B-B14F-4D97-AF65-F5344CB8AC3E}">
        <p14:creationId xmlns:p14="http://schemas.microsoft.com/office/powerpoint/2010/main" val="125336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2BCE68-60B4-3910-53AF-B8ED1E0EC634}"/>
              </a:ext>
            </a:extLst>
          </p:cNvPr>
          <p:cNvSpPr/>
          <p:nvPr/>
        </p:nvSpPr>
        <p:spPr>
          <a:xfrm>
            <a:off x="2457450" y="528638"/>
            <a:ext cx="6686550" cy="337593"/>
          </a:xfrm>
          <a:prstGeom prst="rect">
            <a:avLst/>
          </a:prstGeom>
        </p:spPr>
        <p:txBody>
          <a:bodyPr wrap="square">
            <a:spAutoFit/>
          </a:bodyPr>
          <a:lstStyle/>
          <a:p>
            <a:pPr algn="r" defTabSz="685800">
              <a:lnSpc>
                <a:spcPts val="1650"/>
              </a:lnSpc>
              <a:defRPr/>
            </a:pPr>
            <a:r>
              <a:rPr lang="en-US" altLang="en-US" sz="2400" b="1" dirty="0">
                <a:latin typeface="Arial" panose="020B0604020202020204" pitchFamily="34" charset="0"/>
                <a:cs typeface="Arial" panose="020B0604020202020204" pitchFamily="34" charset="0"/>
              </a:rPr>
              <a:t>RP </a:t>
            </a:r>
            <a:r>
              <a:rPr lang="fr-FR" altLang="en-US" sz="2400" b="1" dirty="0">
                <a:latin typeface="Arial" panose="020B0604020202020204" pitchFamily="34" charset="0"/>
                <a:cs typeface="Arial" panose="020B0604020202020204" pitchFamily="34" charset="0"/>
              </a:rPr>
              <a:t>Condition Code Transfer/Update </a:t>
            </a:r>
            <a:r>
              <a:rPr lang="fr-FR" altLang="en-US" sz="2800" b="1" dirty="0">
                <a:latin typeface="Arial" panose="020B0604020202020204" pitchFamily="34" charset="0"/>
                <a:cs typeface="Arial" panose="020B0604020202020204" pitchFamily="34" charset="0"/>
              </a:rPr>
              <a:t>RCDN</a:t>
            </a:r>
            <a:endParaRPr lang="en-US" altLang="en-US" sz="2800" dirty="0">
              <a:latin typeface="Arial" panose="020B0604020202020204" pitchFamily="34" charset="0"/>
              <a:cs typeface="Arial" panose="020B0604020202020204" pitchFamily="34" charset="0"/>
            </a:endParaRPr>
          </a:p>
        </p:txBody>
      </p:sp>
      <p:pic>
        <p:nvPicPr>
          <p:cNvPr id="4" name="Picture 3" descr="Graphical user interface, application&#10;&#10;Description automatically generated">
            <a:extLst>
              <a:ext uri="{FF2B5EF4-FFF2-40B4-BE49-F238E27FC236}">
                <a16:creationId xmlns:a16="http://schemas.microsoft.com/office/drawing/2014/main" id="{98E98D6E-1F3D-8466-9362-2021308F31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238" y="1379950"/>
            <a:ext cx="6891454" cy="1398306"/>
          </a:xfrm>
          <a:prstGeom prst="rect">
            <a:avLst/>
          </a:prstGeom>
          <a:ln>
            <a:solidFill>
              <a:schemeClr val="tx1"/>
            </a:solidFill>
          </a:ln>
        </p:spPr>
      </p:pic>
      <p:pic>
        <p:nvPicPr>
          <p:cNvPr id="6" name="Picture 5" descr="Graphical user interface, application&#10;&#10;Description automatically generated">
            <a:extLst>
              <a:ext uri="{FF2B5EF4-FFF2-40B4-BE49-F238E27FC236}">
                <a16:creationId xmlns:a16="http://schemas.microsoft.com/office/drawing/2014/main" id="{3D9EEC1A-7A87-AC35-F8E9-C70DED0DB5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1238" y="2969037"/>
            <a:ext cx="6819663" cy="1779506"/>
          </a:xfrm>
          <a:prstGeom prst="rect">
            <a:avLst/>
          </a:prstGeom>
          <a:ln>
            <a:solidFill>
              <a:schemeClr val="tx1"/>
            </a:solidFill>
          </a:ln>
        </p:spPr>
      </p:pic>
      <p:pic>
        <p:nvPicPr>
          <p:cNvPr id="9" name="Picture 8">
            <a:extLst>
              <a:ext uri="{FF2B5EF4-FFF2-40B4-BE49-F238E27FC236}">
                <a16:creationId xmlns:a16="http://schemas.microsoft.com/office/drawing/2014/main" id="{CAF5FE21-5E9C-51A3-F7E2-9A3C9A39361B}"/>
              </a:ext>
            </a:extLst>
          </p:cNvPr>
          <p:cNvPicPr>
            <a:picLocks noChangeAspect="1"/>
          </p:cNvPicPr>
          <p:nvPr/>
        </p:nvPicPr>
        <p:blipFill>
          <a:blip r:embed="rId5"/>
          <a:stretch>
            <a:fillRect/>
          </a:stretch>
        </p:blipFill>
        <p:spPr>
          <a:xfrm flipV="1">
            <a:off x="7433817" y="1387527"/>
            <a:ext cx="394617" cy="141776"/>
          </a:xfrm>
          <a:prstGeom prst="rect">
            <a:avLst/>
          </a:prstGeom>
        </p:spPr>
      </p:pic>
      <p:pic>
        <p:nvPicPr>
          <p:cNvPr id="10" name="Picture 9">
            <a:extLst>
              <a:ext uri="{FF2B5EF4-FFF2-40B4-BE49-F238E27FC236}">
                <a16:creationId xmlns:a16="http://schemas.microsoft.com/office/drawing/2014/main" id="{71266C18-1D33-919A-51F2-5F116C886EE1}"/>
              </a:ext>
            </a:extLst>
          </p:cNvPr>
          <p:cNvPicPr>
            <a:picLocks noChangeAspect="1"/>
          </p:cNvPicPr>
          <p:nvPr/>
        </p:nvPicPr>
        <p:blipFill>
          <a:blip r:embed="rId5"/>
          <a:stretch>
            <a:fillRect/>
          </a:stretch>
        </p:blipFill>
        <p:spPr>
          <a:xfrm rot="10800000" flipV="1">
            <a:off x="1530478" y="2154975"/>
            <a:ext cx="490524" cy="176233"/>
          </a:xfrm>
          <a:prstGeom prst="rect">
            <a:avLst/>
          </a:prstGeom>
        </p:spPr>
      </p:pic>
      <p:pic>
        <p:nvPicPr>
          <p:cNvPr id="11" name="Picture 10">
            <a:extLst>
              <a:ext uri="{FF2B5EF4-FFF2-40B4-BE49-F238E27FC236}">
                <a16:creationId xmlns:a16="http://schemas.microsoft.com/office/drawing/2014/main" id="{D606C887-20DC-1DAF-6634-DE45D3714237}"/>
              </a:ext>
            </a:extLst>
          </p:cNvPr>
          <p:cNvPicPr>
            <a:picLocks noChangeAspect="1"/>
          </p:cNvPicPr>
          <p:nvPr/>
        </p:nvPicPr>
        <p:blipFill>
          <a:blip r:embed="rId5"/>
          <a:stretch>
            <a:fillRect/>
          </a:stretch>
        </p:blipFill>
        <p:spPr>
          <a:xfrm rot="5400000" flipV="1">
            <a:off x="7730762" y="4270753"/>
            <a:ext cx="443248" cy="159248"/>
          </a:xfrm>
          <a:prstGeom prst="rect">
            <a:avLst/>
          </a:prstGeom>
        </p:spPr>
      </p:pic>
      <p:pic>
        <p:nvPicPr>
          <p:cNvPr id="3" name="Picture 2" descr="Graphical user interface&#10;&#10;Description automatically generated">
            <a:extLst>
              <a:ext uri="{FF2B5EF4-FFF2-40B4-BE49-F238E27FC236}">
                <a16:creationId xmlns:a16="http://schemas.microsoft.com/office/drawing/2014/main" id="{5BF21E95-4112-1488-FA68-457D487D08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2781" y="4748542"/>
            <a:ext cx="3004536" cy="2109457"/>
          </a:xfrm>
          <a:prstGeom prst="rect">
            <a:avLst/>
          </a:prstGeom>
          <a:ln>
            <a:solidFill>
              <a:schemeClr val="tx1"/>
            </a:solidFill>
          </a:ln>
        </p:spPr>
      </p:pic>
    </p:spTree>
    <p:extLst>
      <p:ext uri="{BB962C8B-B14F-4D97-AF65-F5344CB8AC3E}">
        <p14:creationId xmlns:p14="http://schemas.microsoft.com/office/powerpoint/2010/main" val="126878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79A14248-AE58-4AFE-B433-998AD4A13F88}"/>
              </a:ext>
            </a:extLst>
          </p:cNvPr>
          <p:cNvSpPr txBox="1">
            <a:spLocks noChangeArrowheads="1"/>
          </p:cNvSpPr>
          <p:nvPr/>
        </p:nvSpPr>
        <p:spPr bwMode="auto">
          <a:xfrm>
            <a:off x="0" y="6507956"/>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1350" dirty="0">
                <a:solidFill>
                  <a:srgbClr val="002060"/>
                </a:solidFill>
                <a:latin typeface="Franklin Gothic Demi" panose="020B0703020102020204" pitchFamily="34" charset="0"/>
                <a:cs typeface="Arial" charset="0"/>
              </a:rPr>
              <a:t>READY. RESOURCEFUL. RESPONSIVE.</a:t>
            </a:r>
          </a:p>
        </p:txBody>
      </p:sp>
      <p:sp>
        <p:nvSpPr>
          <p:cNvPr id="6" name="Text Placeholder 2"/>
          <p:cNvSpPr txBox="1">
            <a:spLocks noChangeAspect="1"/>
          </p:cNvSpPr>
          <p:nvPr/>
        </p:nvSpPr>
        <p:spPr bwMode="auto">
          <a:xfrm>
            <a:off x="5807870" y="177232"/>
            <a:ext cx="3035348" cy="66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gn="r" defTabSz="685800">
              <a:lnSpc>
                <a:spcPts val="1650"/>
              </a:lnSpc>
              <a:defRPr/>
            </a:pPr>
            <a:endParaRPr lang="en-US" altLang="en-US" sz="2800" b="1" dirty="0">
              <a:solidFill>
                <a:srgbClr val="002A7E"/>
              </a:solidFill>
              <a:latin typeface="Arial" panose="020B0604020202020204" pitchFamily="34" charset="0"/>
              <a:cs typeface="Arial" panose="020B0604020202020204" pitchFamily="34" charset="0"/>
            </a:endParaRPr>
          </a:p>
        </p:txBody>
      </p:sp>
      <p:sp>
        <p:nvSpPr>
          <p:cNvPr id="5" name="Text Placeholder 2"/>
          <p:cNvSpPr txBox="1">
            <a:spLocks noChangeAspect="1"/>
          </p:cNvSpPr>
          <p:nvPr/>
        </p:nvSpPr>
        <p:spPr bwMode="auto">
          <a:xfrm>
            <a:off x="4213654" y="177232"/>
            <a:ext cx="4629563" cy="66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gn="r" defTabSz="685800">
              <a:lnSpc>
                <a:spcPts val="1650"/>
              </a:lnSpc>
              <a:defRPr/>
            </a:pPr>
            <a:r>
              <a:rPr lang="en-US" altLang="en-US" sz="2800" b="1" dirty="0">
                <a:latin typeface="Arial" panose="020B0604020202020204" pitchFamily="34" charset="0"/>
                <a:cs typeface="Arial" panose="020B0604020202020204" pitchFamily="34" charset="0"/>
              </a:rPr>
              <a:t>CAV-RP Overview</a:t>
            </a:r>
          </a:p>
        </p:txBody>
      </p:sp>
      <p:sp>
        <p:nvSpPr>
          <p:cNvPr id="15" name="Title 4">
            <a:extLst>
              <a:ext uri="{FF2B5EF4-FFF2-40B4-BE49-F238E27FC236}">
                <a16:creationId xmlns:a16="http://schemas.microsoft.com/office/drawing/2014/main" id="{9C9489EE-E087-DF82-3794-972178BBF8F8}"/>
              </a:ext>
            </a:extLst>
          </p:cNvPr>
          <p:cNvSpPr>
            <a:spLocks noGrp="1"/>
          </p:cNvSpPr>
          <p:nvPr>
            <p:ph type="title"/>
          </p:nvPr>
        </p:nvSpPr>
        <p:spPr>
          <a:xfrm>
            <a:off x="-16810" y="1640630"/>
            <a:ext cx="9177620" cy="737371"/>
          </a:xfrm>
        </p:spPr>
        <p:txBody>
          <a:bodyPr>
            <a:noAutofit/>
          </a:bodyPr>
          <a:lstStyle/>
          <a:p>
            <a:pPr algn="ctr"/>
            <a:r>
              <a:rPr lang="en-US" sz="2800" b="1" u="sng" dirty="0">
                <a:highlight>
                  <a:srgbClr val="FFFFFF"/>
                </a:highlight>
                <a:latin typeface="+mn-lt"/>
              </a:rPr>
              <a:t>What is </a:t>
            </a:r>
            <a:r>
              <a:rPr lang="en-US" sz="2800" b="1" dirty="0">
                <a:highlight>
                  <a:srgbClr val="FFFFFF"/>
                </a:highlight>
              </a:rPr>
              <a:t>Commercial Asset Visibility Repairables Portal</a:t>
            </a:r>
            <a:r>
              <a:rPr lang="en-US" sz="2800" dirty="0">
                <a:highlight>
                  <a:srgbClr val="FFFFFF"/>
                </a:highlight>
              </a:rPr>
              <a:t>(</a:t>
            </a:r>
            <a:r>
              <a:rPr lang="en-US" sz="2800" dirty="0">
                <a:highlight>
                  <a:srgbClr val="FFFFFF"/>
                </a:highlight>
                <a:latin typeface="+mn-lt"/>
              </a:rPr>
              <a:t>CAV-RP)? </a:t>
            </a:r>
          </a:p>
        </p:txBody>
      </p:sp>
      <p:sp>
        <p:nvSpPr>
          <p:cNvPr id="16" name="TextBox 15">
            <a:extLst>
              <a:ext uri="{FF2B5EF4-FFF2-40B4-BE49-F238E27FC236}">
                <a16:creationId xmlns:a16="http://schemas.microsoft.com/office/drawing/2014/main" id="{4B1E74D1-C0BC-C28F-E3DB-6F95C75CC136}"/>
              </a:ext>
            </a:extLst>
          </p:cNvPr>
          <p:cNvSpPr txBox="1"/>
          <p:nvPr/>
        </p:nvSpPr>
        <p:spPr>
          <a:xfrm>
            <a:off x="-16810" y="2378001"/>
            <a:ext cx="8958943" cy="1261884"/>
          </a:xfrm>
          <a:prstGeom prst="rect">
            <a:avLst/>
          </a:prstGeom>
          <a:noFill/>
        </p:spPr>
        <p:txBody>
          <a:bodyPr wrap="square" rtlCol="0">
            <a:spAutoFit/>
          </a:bodyPr>
          <a:lstStyle/>
          <a:p>
            <a:pPr marL="285750" indent="-285750">
              <a:buFont typeface="Arial" panose="020B0604020202020204" pitchFamily="34" charset="0"/>
              <a:buChar char="•"/>
            </a:pPr>
            <a:r>
              <a:rPr lang="en-US" sz="1900" dirty="0"/>
              <a:t>CAV-RP is a Real-time Web based application, providing visibility of location, condition, and quantity of repairable assets to NAVSUP </a:t>
            </a:r>
          </a:p>
          <a:p>
            <a:pPr marL="285750" indent="-285750">
              <a:buFont typeface="Arial" panose="020B0604020202020204" pitchFamily="34" charset="0"/>
              <a:buChar char="•"/>
            </a:pPr>
            <a:r>
              <a:rPr lang="en-US" sz="1900" dirty="0"/>
              <a:t>The application is used by the repair vendor to report assets received, update the condition code of assets, and ship the assets back to a Fleet Activity or Defense Depot</a:t>
            </a:r>
          </a:p>
        </p:txBody>
      </p:sp>
      <p:sp>
        <p:nvSpPr>
          <p:cNvPr id="17" name="Title 4">
            <a:extLst>
              <a:ext uri="{FF2B5EF4-FFF2-40B4-BE49-F238E27FC236}">
                <a16:creationId xmlns:a16="http://schemas.microsoft.com/office/drawing/2014/main" id="{91688E6B-03C0-FD69-91C0-FCC64A553412}"/>
              </a:ext>
            </a:extLst>
          </p:cNvPr>
          <p:cNvSpPr txBox="1">
            <a:spLocks/>
          </p:cNvSpPr>
          <p:nvPr/>
        </p:nvSpPr>
        <p:spPr>
          <a:xfrm>
            <a:off x="2268146" y="3966285"/>
            <a:ext cx="5057398" cy="7373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u="sng" dirty="0">
                <a:latin typeface="Calibri" panose="020F0502020204030204"/>
              </a:rPr>
              <a:t>How is </a:t>
            </a:r>
            <a:r>
              <a:rPr lang="en-US" sz="2800" b="1" dirty="0"/>
              <a:t>CAV-RP Data Used?</a:t>
            </a:r>
          </a:p>
        </p:txBody>
      </p:sp>
      <p:sp>
        <p:nvSpPr>
          <p:cNvPr id="18" name="TextBox 17">
            <a:extLst>
              <a:ext uri="{FF2B5EF4-FFF2-40B4-BE49-F238E27FC236}">
                <a16:creationId xmlns:a16="http://schemas.microsoft.com/office/drawing/2014/main" id="{6B0EFCC2-F544-0FEA-3938-B2032B25B29E}"/>
              </a:ext>
            </a:extLst>
          </p:cNvPr>
          <p:cNvSpPr txBox="1"/>
          <p:nvPr/>
        </p:nvSpPr>
        <p:spPr>
          <a:xfrm>
            <a:off x="16810" y="4480000"/>
            <a:ext cx="9144000" cy="1846659"/>
          </a:xfrm>
          <a:prstGeom prst="rect">
            <a:avLst/>
          </a:prstGeom>
          <a:noFill/>
        </p:spPr>
        <p:txBody>
          <a:bodyPr wrap="square" rtlCol="0">
            <a:spAutoFit/>
          </a:bodyPr>
          <a:lstStyle/>
          <a:p>
            <a:pPr marL="342900" indent="-342900">
              <a:buFont typeface="Arial" panose="020B0604020202020204" pitchFamily="34" charset="0"/>
              <a:buChar char="•"/>
            </a:pPr>
            <a:r>
              <a:rPr lang="en-US" sz="1900" b="1" dirty="0"/>
              <a:t>Real-time: </a:t>
            </a:r>
            <a:r>
              <a:rPr lang="en-US" sz="1900" dirty="0"/>
              <a:t>providing visibility of location, condition, and quantity of repairable assets</a:t>
            </a:r>
          </a:p>
          <a:p>
            <a:pPr marL="342900" indent="-342900">
              <a:buFont typeface="Arial" panose="020B0604020202020204" pitchFamily="34" charset="0"/>
              <a:buChar char="•"/>
            </a:pPr>
            <a:r>
              <a:rPr lang="en-US" sz="1900" dirty="0"/>
              <a:t>Provides </a:t>
            </a:r>
            <a:r>
              <a:rPr lang="en-US" sz="1900" b="1" dirty="0"/>
              <a:t>NAVSUP</a:t>
            </a:r>
            <a:r>
              <a:rPr lang="en-US" sz="1900" dirty="0"/>
              <a:t> </a:t>
            </a:r>
            <a:r>
              <a:rPr lang="en-US" sz="1900" b="1" dirty="0"/>
              <a:t>Item Managers </a:t>
            </a:r>
            <a:r>
              <a:rPr lang="en-US" sz="1900" dirty="0"/>
              <a:t>the ability to monitor asset levels and repair turn-around time</a:t>
            </a:r>
          </a:p>
          <a:p>
            <a:pPr marL="342900" indent="-342900">
              <a:buFont typeface="Arial" panose="020B0604020202020204" pitchFamily="34" charset="0"/>
              <a:buChar char="•"/>
            </a:pPr>
            <a:r>
              <a:rPr lang="en-US" sz="1900" dirty="0"/>
              <a:t>Assists </a:t>
            </a:r>
            <a:r>
              <a:rPr lang="en-US" sz="1900" b="1" dirty="0"/>
              <a:t>NAVSUP</a:t>
            </a:r>
            <a:r>
              <a:rPr lang="en-US" sz="1900" dirty="0"/>
              <a:t> </a:t>
            </a:r>
            <a:r>
              <a:rPr lang="en-US" sz="1900" b="1" dirty="0"/>
              <a:t>Contract Managers</a:t>
            </a:r>
            <a:r>
              <a:rPr lang="en-US" sz="1900" dirty="0"/>
              <a:t> in Buy/Repair decisions</a:t>
            </a:r>
          </a:p>
          <a:p>
            <a:pPr marL="342900" indent="-342900">
              <a:buFont typeface="Arial" panose="020B0604020202020204" pitchFamily="34" charset="0"/>
              <a:buChar char="•"/>
            </a:pPr>
            <a:r>
              <a:rPr lang="en-US" sz="1900" b="1" dirty="0"/>
              <a:t>Serial Number Tracking </a:t>
            </a:r>
            <a:r>
              <a:rPr lang="en-US" sz="1900" dirty="0"/>
              <a:t>of specific units from manufacture to disposal</a:t>
            </a:r>
          </a:p>
          <a:p>
            <a:pPr marL="285750" indent="-285750">
              <a:buFont typeface="Arial" panose="020B0604020202020204" pitchFamily="34" charset="0"/>
              <a:buChar char="•"/>
            </a:pPr>
            <a:r>
              <a:rPr lang="en-US" sz="1900" u="sng" dirty="0"/>
              <a:t>The timely and accurate reporting is crucial for achieving effective fleet readiness. </a:t>
            </a:r>
          </a:p>
        </p:txBody>
      </p:sp>
    </p:spTree>
    <p:extLst>
      <p:ext uri="{BB962C8B-B14F-4D97-AF65-F5344CB8AC3E}">
        <p14:creationId xmlns:p14="http://schemas.microsoft.com/office/powerpoint/2010/main" val="3517190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2BCE68-60B4-3910-53AF-B8ED1E0EC634}"/>
              </a:ext>
            </a:extLst>
          </p:cNvPr>
          <p:cNvSpPr/>
          <p:nvPr/>
        </p:nvSpPr>
        <p:spPr>
          <a:xfrm>
            <a:off x="3449782" y="455036"/>
            <a:ext cx="5694218" cy="337593"/>
          </a:xfrm>
          <a:prstGeom prst="rect">
            <a:avLst/>
          </a:prstGeom>
        </p:spPr>
        <p:txBody>
          <a:bodyPr wrap="square">
            <a:spAutoFit/>
          </a:bodyPr>
          <a:lstStyle/>
          <a:p>
            <a:pPr algn="r" defTabSz="685800">
              <a:lnSpc>
                <a:spcPts val="1650"/>
              </a:lnSpc>
              <a:defRPr/>
            </a:pPr>
            <a:r>
              <a:rPr lang="en-US" altLang="en-US" sz="2800" b="1" dirty="0">
                <a:latin typeface="Arial" panose="020B0604020202020204" pitchFamily="34" charset="0"/>
                <a:cs typeface="Arial" panose="020B0604020202020204" pitchFamily="34" charset="0"/>
              </a:rPr>
              <a:t>RP Status Tracking Questions</a:t>
            </a:r>
            <a:endParaRPr lang="en-US" altLang="en-US" sz="28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39C5E81-CB61-E16C-D7E1-C52F5EE73EFC}"/>
              </a:ext>
            </a:extLst>
          </p:cNvPr>
          <p:cNvSpPr/>
          <p:nvPr/>
        </p:nvSpPr>
        <p:spPr>
          <a:xfrm>
            <a:off x="5644664" y="1149363"/>
            <a:ext cx="2141932" cy="5386090"/>
          </a:xfrm>
          <a:prstGeom prst="rect">
            <a:avLst/>
          </a:prstGeom>
          <a:noFill/>
        </p:spPr>
        <p:txBody>
          <a:bodyPr wrap="none" lIns="91440" tIns="45720" rIns="91440" bIns="45720">
            <a:spAutoFit/>
          </a:bodyPr>
          <a:lstStyle/>
          <a:p>
            <a:pPr algn="ctr"/>
            <a:r>
              <a:rPr lang="en-US" sz="3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ook Antiqua" panose="02040602050305030304" pitchFamily="18" charset="0"/>
              </a:rPr>
              <a:t>?</a:t>
            </a:r>
          </a:p>
        </p:txBody>
      </p:sp>
      <p:pic>
        <p:nvPicPr>
          <p:cNvPr id="5" name="Picture 2">
            <a:extLst>
              <a:ext uri="{FF2B5EF4-FFF2-40B4-BE49-F238E27FC236}">
                <a16:creationId xmlns:a16="http://schemas.microsoft.com/office/drawing/2014/main" id="{7EDD4E37-34FD-4E03-DC4D-6E598C6839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548" y="2461283"/>
            <a:ext cx="30480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647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544" y="0"/>
            <a:ext cx="7886700" cy="1325563"/>
          </a:xfrm>
        </p:spPr>
        <p:txBody>
          <a:bodyPr/>
          <a:lstStyle/>
          <a:p>
            <a:pPr algn="r"/>
            <a:r>
              <a:rPr lang="en-US" dirty="0"/>
              <a:t>RP Shipment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9320" y="1860486"/>
            <a:ext cx="7886700" cy="1810922"/>
          </a:xfrm>
        </p:spPr>
      </p:pic>
      <p:sp>
        <p:nvSpPr>
          <p:cNvPr id="6" name="Rectangle 5"/>
          <p:cNvSpPr/>
          <p:nvPr/>
        </p:nvSpPr>
        <p:spPr>
          <a:xfrm>
            <a:off x="1255029" y="3728845"/>
            <a:ext cx="6888278" cy="2893100"/>
          </a:xfrm>
          <a:prstGeom prst="rect">
            <a:avLst/>
          </a:prstGeom>
        </p:spPr>
        <p:txBody>
          <a:bodyPr wrap="square">
            <a:spAutoFit/>
          </a:bodyPr>
          <a:lstStyle/>
          <a:p>
            <a:pPr marL="914400" lvl="1" indent="-457200">
              <a:buFont typeface="Arial" panose="020B0604020202020204" pitchFamily="34" charset="0"/>
              <a:buChar char="•"/>
            </a:pPr>
            <a:r>
              <a:rPr lang="en-US" sz="2600" b="1" dirty="0">
                <a:sym typeface="Wingdings" panose="05000000000000000000" pitchFamily="2" charset="2"/>
              </a:rPr>
              <a:t>Shipment</a:t>
            </a:r>
            <a:r>
              <a:rPr lang="en-US" sz="2600" dirty="0">
                <a:sym typeface="Wingdings" panose="05000000000000000000" pitchFamily="2" charset="2"/>
              </a:rPr>
              <a:t>-shipping assets and scrap material</a:t>
            </a:r>
          </a:p>
          <a:p>
            <a:pPr marL="914400" lvl="1" indent="-457200">
              <a:buFont typeface="Arial" panose="020B0604020202020204" pitchFamily="34" charset="0"/>
              <a:buChar char="•"/>
            </a:pPr>
            <a:r>
              <a:rPr lang="en-US" sz="2600" b="1" i="1" dirty="0">
                <a:sym typeface="Wingdings" panose="05000000000000000000" pitchFamily="2" charset="2"/>
              </a:rPr>
              <a:t>Shipment Reversal</a:t>
            </a:r>
          </a:p>
          <a:p>
            <a:pPr marL="914400" lvl="1" indent="-457200">
              <a:buFont typeface="Arial" panose="020B0604020202020204" pitchFamily="34" charset="0"/>
              <a:buChar char="•"/>
            </a:pPr>
            <a:r>
              <a:rPr lang="en-US" sz="2600" b="1" i="1" dirty="0">
                <a:sym typeface="Wingdings" panose="05000000000000000000" pitchFamily="2" charset="2"/>
              </a:rPr>
              <a:t>Proof of Shipment- </a:t>
            </a:r>
            <a:r>
              <a:rPr lang="en-US" sz="2600" i="1" dirty="0">
                <a:sym typeface="Wingdings" panose="05000000000000000000" pitchFamily="2" charset="2"/>
              </a:rPr>
              <a:t>Posting tracking info for Non-ATAC shipment</a:t>
            </a:r>
          </a:p>
          <a:p>
            <a:pPr marL="914400" lvl="1" indent="-457200">
              <a:buFont typeface="Arial" panose="020B0604020202020204" pitchFamily="34" charset="0"/>
              <a:buChar char="•"/>
            </a:pPr>
            <a:r>
              <a:rPr lang="en-US" sz="2600" b="1" i="1" u="sng" dirty="0">
                <a:sym typeface="Wingdings" panose="05000000000000000000" pitchFamily="2" charset="2"/>
              </a:rPr>
              <a:t>Pre</a:t>
            </a:r>
            <a:r>
              <a:rPr lang="en-US" sz="2600" b="1" i="1" dirty="0">
                <a:sym typeface="Wingdings" panose="05000000000000000000" pitchFamily="2" charset="2"/>
              </a:rPr>
              <a:t>print DD1348</a:t>
            </a:r>
            <a:r>
              <a:rPr lang="en-US" sz="2600" i="1" dirty="0">
                <a:sym typeface="Wingdings" panose="05000000000000000000" pitchFamily="2" charset="2"/>
              </a:rPr>
              <a:t>- Print before shipping</a:t>
            </a:r>
          </a:p>
          <a:p>
            <a:pPr marL="914400" lvl="1" indent="-457200">
              <a:buFont typeface="Arial" panose="020B0604020202020204" pitchFamily="34" charset="0"/>
              <a:buChar char="•"/>
            </a:pPr>
            <a:r>
              <a:rPr lang="en-US" sz="2600" b="1" i="1" u="sng" dirty="0">
                <a:sym typeface="Wingdings" panose="05000000000000000000" pitchFamily="2" charset="2"/>
              </a:rPr>
              <a:t>Re</a:t>
            </a:r>
            <a:r>
              <a:rPr lang="en-US" sz="2600" b="1" i="1" dirty="0">
                <a:sym typeface="Wingdings" panose="05000000000000000000" pitchFamily="2" charset="2"/>
              </a:rPr>
              <a:t>print DD1348</a:t>
            </a:r>
            <a:r>
              <a:rPr lang="en-US" sz="2600" i="1" dirty="0">
                <a:sym typeface="Wingdings" panose="05000000000000000000" pitchFamily="2" charset="2"/>
              </a:rPr>
              <a:t>- Print after shipping</a:t>
            </a:r>
            <a:endParaRPr lang="en-US" sz="2000" i="1" dirty="0">
              <a:sym typeface="Wingdings" panose="05000000000000000000" pitchFamily="2" charset="2"/>
            </a:endParaRPr>
          </a:p>
        </p:txBody>
      </p:sp>
    </p:spTree>
    <p:extLst>
      <p:ext uri="{BB962C8B-B14F-4D97-AF65-F5344CB8AC3E}">
        <p14:creationId xmlns:p14="http://schemas.microsoft.com/office/powerpoint/2010/main" val="4008642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0870" y="98612"/>
            <a:ext cx="2894478" cy="986118"/>
          </a:xfrm>
        </p:spPr>
        <p:txBody>
          <a:bodyPr/>
          <a:lstStyle/>
          <a:p>
            <a:pPr algn="r"/>
            <a:r>
              <a:rPr lang="en-US" dirty="0"/>
              <a:t>Shipment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1594497"/>
            <a:ext cx="7886700" cy="2076450"/>
          </a:xfrm>
          <a:ln>
            <a:solidFill>
              <a:schemeClr val="tx1"/>
            </a:solidFill>
          </a:ln>
        </p:spPr>
      </p:pic>
      <p:sp>
        <p:nvSpPr>
          <p:cNvPr id="5" name="TextBox 4"/>
          <p:cNvSpPr txBox="1"/>
          <p:nvPr/>
        </p:nvSpPr>
        <p:spPr>
          <a:xfrm>
            <a:off x="628649" y="4020938"/>
            <a:ext cx="7886699" cy="1477328"/>
          </a:xfrm>
          <a:prstGeom prst="rect">
            <a:avLst/>
          </a:prstGeom>
          <a:noFill/>
        </p:spPr>
        <p:txBody>
          <a:bodyPr wrap="square" rtlCol="0">
            <a:spAutoFit/>
          </a:bodyPr>
          <a:lstStyle/>
          <a:p>
            <a:pPr marL="285750" indent="-285750">
              <a:buFont typeface="Wingdings" panose="05000000000000000000" pitchFamily="2" charset="2"/>
              <a:buChar char="ü"/>
            </a:pPr>
            <a:r>
              <a:rPr lang="en-US" dirty="0"/>
              <a:t>Shipment to Stock- Shipping to a DLA Depot or J condition to ATAC Hub</a:t>
            </a:r>
          </a:p>
          <a:p>
            <a:pPr marL="285750" indent="-285750">
              <a:buFont typeface="Wingdings" panose="05000000000000000000" pitchFamily="2" charset="2"/>
              <a:buChar char="ü"/>
            </a:pPr>
            <a:r>
              <a:rPr lang="en-US" dirty="0"/>
              <a:t>Shipment to Requisition- Filling a requisition directly to fleet activities</a:t>
            </a:r>
          </a:p>
          <a:p>
            <a:pPr marL="285750" indent="-285750">
              <a:buFont typeface="Wingdings" panose="05000000000000000000" pitchFamily="2" charset="2"/>
              <a:buChar char="ü"/>
            </a:pPr>
            <a:r>
              <a:rPr lang="en-US" dirty="0"/>
              <a:t>GFM Goods Issue- consuming a repaired asset into the repair of another asset.</a:t>
            </a:r>
          </a:p>
          <a:p>
            <a:pPr marL="285750" indent="-285750">
              <a:buFont typeface="Wingdings" panose="05000000000000000000" pitchFamily="2" charset="2"/>
              <a:buChar char="ü"/>
            </a:pPr>
            <a:r>
              <a:rPr lang="en-US" dirty="0"/>
              <a:t>Shipment to Scrap- Shipping a scrapped asset</a:t>
            </a:r>
          </a:p>
          <a:p>
            <a:pPr marL="285750" indent="-285750">
              <a:buFont typeface="Wingdings" panose="05000000000000000000" pitchFamily="2" charset="2"/>
              <a:buChar char="ü"/>
            </a:pPr>
            <a:r>
              <a:rPr lang="en-US" dirty="0"/>
              <a:t>Manual Shipment- </a:t>
            </a:r>
            <a:r>
              <a:rPr lang="en-US" dirty="0">
                <a:solidFill>
                  <a:srgbClr val="FF0000"/>
                </a:solidFill>
              </a:rPr>
              <a:t>Classified and/or manual entry of requisitions</a:t>
            </a:r>
          </a:p>
        </p:txBody>
      </p:sp>
    </p:spTree>
    <p:extLst>
      <p:ext uri="{BB962C8B-B14F-4D97-AF65-F5344CB8AC3E}">
        <p14:creationId xmlns:p14="http://schemas.microsoft.com/office/powerpoint/2010/main" val="3310585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5175" y="166952"/>
            <a:ext cx="2468270" cy="747447"/>
          </a:xfrm>
        </p:spPr>
        <p:txBody>
          <a:bodyPr/>
          <a:lstStyle/>
          <a:p>
            <a:pPr algn="r"/>
            <a:r>
              <a:rPr lang="en-US" dirty="0"/>
              <a:t>Shipment</a:t>
            </a:r>
          </a:p>
        </p:txBody>
      </p:sp>
      <p:sp>
        <p:nvSpPr>
          <p:cNvPr id="5" name="Content Placeholder 4"/>
          <p:cNvSpPr>
            <a:spLocks noGrp="1"/>
          </p:cNvSpPr>
          <p:nvPr>
            <p:ph idx="1"/>
          </p:nvPr>
        </p:nvSpPr>
        <p:spPr>
          <a:xfrm>
            <a:off x="525381" y="5159249"/>
            <a:ext cx="7886700" cy="1698751"/>
          </a:xfrm>
        </p:spPr>
        <p:txBody>
          <a:bodyPr>
            <a:normAutofit lnSpcReduction="10000"/>
          </a:bodyPr>
          <a:lstStyle/>
          <a:p>
            <a:r>
              <a:rPr lang="en-US" sz="2000" dirty="0"/>
              <a:t>Select asset by searching RCDN, Material(NIIN), Condition code, Reference number, and/or Serial number.</a:t>
            </a:r>
          </a:p>
          <a:p>
            <a:r>
              <a:rPr lang="en-US" sz="2000" dirty="0"/>
              <a:t>If searching by serial number a NIIN is required. </a:t>
            </a:r>
          </a:p>
          <a:p>
            <a:r>
              <a:rPr lang="en-US" sz="2000" dirty="0"/>
              <a:t>RCDN is “wildcard enabled” meaning you can use a portion of the RCDN to search.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7000"/>
            <a:ext cx="9144000" cy="3571032"/>
          </a:xfrm>
          <a:prstGeom prst="rect">
            <a:avLst/>
          </a:prstGeom>
        </p:spPr>
      </p:pic>
      <p:pic>
        <p:nvPicPr>
          <p:cNvPr id="7" name="Picture 6"/>
          <p:cNvPicPr>
            <a:picLocks noChangeAspect="1"/>
          </p:cNvPicPr>
          <p:nvPr/>
        </p:nvPicPr>
        <p:blipFill>
          <a:blip r:embed="rId4"/>
          <a:stretch>
            <a:fillRect/>
          </a:stretch>
        </p:blipFill>
        <p:spPr>
          <a:xfrm flipV="1">
            <a:off x="-197309" y="1976885"/>
            <a:ext cx="394617" cy="141776"/>
          </a:xfrm>
          <a:prstGeom prst="rect">
            <a:avLst/>
          </a:prstGeom>
        </p:spPr>
      </p:pic>
      <p:pic>
        <p:nvPicPr>
          <p:cNvPr id="9" name="Picture 8"/>
          <p:cNvPicPr>
            <a:picLocks noChangeAspect="1"/>
          </p:cNvPicPr>
          <p:nvPr/>
        </p:nvPicPr>
        <p:blipFill>
          <a:blip r:embed="rId4"/>
          <a:stretch>
            <a:fillRect/>
          </a:stretch>
        </p:blipFill>
        <p:spPr>
          <a:xfrm rot="16200000" flipV="1">
            <a:off x="8526324" y="1976885"/>
            <a:ext cx="394617" cy="141776"/>
          </a:xfrm>
          <a:prstGeom prst="rect">
            <a:avLst/>
          </a:prstGeom>
        </p:spPr>
      </p:pic>
    </p:spTree>
    <p:extLst>
      <p:ext uri="{BB962C8B-B14F-4D97-AF65-F5344CB8AC3E}">
        <p14:creationId xmlns:p14="http://schemas.microsoft.com/office/powerpoint/2010/main" val="3738270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6266"/>
            <a:ext cx="7886700" cy="1325563"/>
          </a:xfrm>
        </p:spPr>
        <p:txBody>
          <a:bodyPr/>
          <a:lstStyle/>
          <a:p>
            <a:pPr algn="r"/>
            <a:r>
              <a:rPr lang="en-US" dirty="0"/>
              <a:t>Shipment</a:t>
            </a:r>
          </a:p>
        </p:txBody>
      </p:sp>
      <p:sp>
        <p:nvSpPr>
          <p:cNvPr id="3" name="Content Placeholder 2"/>
          <p:cNvSpPr>
            <a:spLocks noGrp="1"/>
          </p:cNvSpPr>
          <p:nvPr>
            <p:ph idx="1"/>
          </p:nvPr>
        </p:nvSpPr>
        <p:spPr>
          <a:xfrm>
            <a:off x="628650" y="1528763"/>
            <a:ext cx="7886700" cy="760129"/>
          </a:xfrm>
        </p:spPr>
        <p:txBody>
          <a:bodyPr/>
          <a:lstStyle/>
          <a:p>
            <a:pPr marL="0" indent="0" algn="ctr">
              <a:buNone/>
            </a:pPr>
            <a:r>
              <a:rPr lang="en-US" dirty="0"/>
              <a:t>Ship Asset Selection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p:blipFill>
        <p:spPr>
          <a:xfrm>
            <a:off x="345172" y="2169702"/>
            <a:ext cx="7981318" cy="2399407"/>
          </a:xfrm>
          <a:prstGeom prst="rect">
            <a:avLst/>
          </a:prstGeom>
        </p:spPr>
      </p:pic>
      <p:pic>
        <p:nvPicPr>
          <p:cNvPr id="5" name="Picture 4">
            <a:extLst>
              <a:ext uri="{FF2B5EF4-FFF2-40B4-BE49-F238E27FC236}">
                <a16:creationId xmlns:a16="http://schemas.microsoft.com/office/drawing/2014/main" id="{340E913C-F2C1-DA60-DAFE-EFCA00956F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7279" y="6162295"/>
            <a:ext cx="619211" cy="257211"/>
          </a:xfrm>
          <a:prstGeom prst="rect">
            <a:avLst/>
          </a:prstGeom>
        </p:spPr>
      </p:pic>
      <p:sp>
        <p:nvSpPr>
          <p:cNvPr id="4" name="TextBox 3">
            <a:extLst>
              <a:ext uri="{FF2B5EF4-FFF2-40B4-BE49-F238E27FC236}">
                <a16:creationId xmlns:a16="http://schemas.microsoft.com/office/drawing/2014/main" id="{07C64B49-CC81-9A52-3DAA-BA2E88739361}"/>
              </a:ext>
            </a:extLst>
          </p:cNvPr>
          <p:cNvSpPr txBox="1"/>
          <p:nvPr/>
        </p:nvSpPr>
        <p:spPr>
          <a:xfrm>
            <a:off x="574717" y="4665180"/>
            <a:ext cx="7522228" cy="2031325"/>
          </a:xfrm>
          <a:prstGeom prst="rect">
            <a:avLst/>
          </a:prstGeom>
          <a:noFill/>
        </p:spPr>
        <p:txBody>
          <a:bodyPr wrap="square" rtlCol="0">
            <a:spAutoFit/>
          </a:bodyPr>
          <a:lstStyle/>
          <a:p>
            <a:pPr marL="285750" indent="-285750">
              <a:buFont typeface="Wingdings" panose="05000000000000000000" pitchFamily="2" charset="2"/>
              <a:buChar char="ü"/>
            </a:pPr>
            <a:r>
              <a:rPr lang="en-US" dirty="0"/>
              <a:t>Select the asset(s) you would like to ship and click “Process” in the bottom right</a:t>
            </a:r>
          </a:p>
          <a:p>
            <a:pPr marL="285750" indent="-285750">
              <a:buFont typeface="Wingdings" panose="05000000000000000000" pitchFamily="2" charset="2"/>
              <a:buChar char="ü"/>
            </a:pPr>
            <a:endParaRPr lang="en-US" dirty="0"/>
          </a:p>
          <a:p>
            <a:r>
              <a:rPr lang="en-US" dirty="0"/>
              <a:t>NOTE:  If shipping to stock you can bulk ship up to 10 assets as long as they’re the Same NIIN, Condition Code, going to the same destination, and in the same Pallet/Box.</a:t>
            </a:r>
          </a:p>
          <a:p>
            <a:endParaRPr lang="en-US" dirty="0">
              <a:solidFill>
                <a:srgbClr val="FF0000"/>
              </a:solidFill>
            </a:endParaRPr>
          </a:p>
        </p:txBody>
      </p:sp>
    </p:spTree>
    <p:extLst>
      <p:ext uri="{BB962C8B-B14F-4D97-AF65-F5344CB8AC3E}">
        <p14:creationId xmlns:p14="http://schemas.microsoft.com/office/powerpoint/2010/main" val="3595802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787153" y="354901"/>
            <a:ext cx="3478158" cy="5659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b="1" dirty="0">
                <a:latin typeface="Arial" panose="020B0604020202020204" pitchFamily="34" charset="0"/>
                <a:cs typeface="Arial" panose="020B0604020202020204" pitchFamily="34" charset="0"/>
              </a:rPr>
              <a:t>Shipment to Stock</a:t>
            </a:r>
          </a:p>
        </p:txBody>
      </p:sp>
      <p:sp>
        <p:nvSpPr>
          <p:cNvPr id="9" name="Rectangle 8">
            <a:extLst>
              <a:ext uri="{FF2B5EF4-FFF2-40B4-BE49-F238E27FC236}">
                <a16:creationId xmlns:a16="http://schemas.microsoft.com/office/drawing/2014/main" id="{5E3B1E58-6553-5673-07DB-DB1B424B85FB}"/>
              </a:ext>
            </a:extLst>
          </p:cNvPr>
          <p:cNvSpPr/>
          <p:nvPr/>
        </p:nvSpPr>
        <p:spPr>
          <a:xfrm>
            <a:off x="784860" y="1684142"/>
            <a:ext cx="1899275" cy="4387163"/>
          </a:xfrm>
          <a:prstGeom prst="rect">
            <a:avLst/>
          </a:prstGeom>
        </p:spPr>
        <p:txBody>
          <a:bodyPr wrap="square">
            <a:spAutoFit/>
          </a:bodyPr>
          <a:lstStyle/>
          <a:p>
            <a:pPr marL="128588" lvl="1" indent="-128588" defTabSz="257175">
              <a:lnSpc>
                <a:spcPts val="1575"/>
              </a:lnSpc>
              <a:buFont typeface="Arial" panose="020B0604020202020204" pitchFamily="34" charset="0"/>
              <a:buChar char="•"/>
              <a:defRPr/>
            </a:pPr>
            <a:r>
              <a:rPr lang="en-US" altLang="en-US" sz="1100" dirty="0">
                <a:cs typeface="Arial" panose="020B0604020202020204" pitchFamily="34" charset="0"/>
              </a:rPr>
              <a:t>Supp. Add. is your “Ship To” DoDAAC</a:t>
            </a:r>
          </a:p>
          <a:p>
            <a:pPr marL="128588" lvl="1" indent="-128588" defTabSz="257175">
              <a:lnSpc>
                <a:spcPts val="1575"/>
              </a:lnSpc>
              <a:buFont typeface="Arial" panose="020B0604020202020204" pitchFamily="34" charset="0"/>
              <a:buChar char="•"/>
              <a:defRPr/>
            </a:pPr>
            <a:endParaRPr lang="en-US" altLang="en-US" sz="1100" dirty="0">
              <a:cs typeface="Arial" panose="020B0604020202020204" pitchFamily="34" charset="0"/>
            </a:endParaRPr>
          </a:p>
          <a:p>
            <a:pPr marL="128588" lvl="1" indent="-128588" defTabSz="257175">
              <a:lnSpc>
                <a:spcPts val="1575"/>
              </a:lnSpc>
              <a:buFont typeface="Arial" panose="020B0604020202020204" pitchFamily="34" charset="0"/>
              <a:buChar char="•"/>
              <a:defRPr/>
            </a:pPr>
            <a:r>
              <a:rPr lang="en-US" altLang="en-US" sz="1100" dirty="0">
                <a:cs typeface="Arial" panose="020B0604020202020204" pitchFamily="34" charset="0"/>
              </a:rPr>
              <a:t>The MILSDOC field is your shipping document number.</a:t>
            </a:r>
          </a:p>
          <a:p>
            <a:pPr marL="128588" lvl="1" indent="-128588" defTabSz="257175">
              <a:lnSpc>
                <a:spcPts val="1575"/>
              </a:lnSpc>
              <a:buFont typeface="Arial" panose="020B0604020202020204" pitchFamily="34" charset="0"/>
              <a:buChar char="•"/>
              <a:defRPr/>
            </a:pPr>
            <a:endParaRPr lang="en-US" altLang="en-US" sz="1100" dirty="0">
              <a:cs typeface="Arial" panose="020B0604020202020204" pitchFamily="34" charset="0"/>
            </a:endParaRPr>
          </a:p>
          <a:p>
            <a:pPr marL="128588" lvl="1" indent="-128588" defTabSz="257175">
              <a:lnSpc>
                <a:spcPts val="1575"/>
              </a:lnSpc>
              <a:buFont typeface="Arial" panose="020B0604020202020204" pitchFamily="34" charset="0"/>
              <a:buChar char="•"/>
              <a:defRPr/>
            </a:pPr>
            <a:r>
              <a:rPr lang="en-US" altLang="en-US" sz="1100" dirty="0">
                <a:cs typeface="Arial" panose="020B0604020202020204" pitchFamily="34" charset="0"/>
              </a:rPr>
              <a:t>If shipping J condition assets remember to change the MILSDOC field to the document number you received the asset on</a:t>
            </a:r>
          </a:p>
          <a:p>
            <a:pPr marL="128588" lvl="1" indent="-128588" defTabSz="257175">
              <a:lnSpc>
                <a:spcPts val="1575"/>
              </a:lnSpc>
              <a:buFont typeface="Arial" panose="020B0604020202020204" pitchFamily="34" charset="0"/>
              <a:buChar char="•"/>
              <a:defRPr/>
            </a:pPr>
            <a:endParaRPr lang="en-US" altLang="en-US" sz="1100" dirty="0">
              <a:cs typeface="Arial" panose="020B0604020202020204" pitchFamily="34" charset="0"/>
            </a:endParaRPr>
          </a:p>
          <a:p>
            <a:pPr marL="128588" lvl="1" indent="-128588" defTabSz="257175">
              <a:lnSpc>
                <a:spcPts val="1575"/>
              </a:lnSpc>
              <a:buFont typeface="Arial" panose="020B0604020202020204" pitchFamily="34" charset="0"/>
              <a:buChar char="•"/>
              <a:defRPr/>
            </a:pPr>
            <a:r>
              <a:rPr lang="en-US" altLang="en-US" sz="1100" dirty="0">
                <a:cs typeface="Arial" panose="020B0604020202020204" pitchFamily="34" charset="0"/>
              </a:rPr>
              <a:t>ATAC will default to YES; if an ATAC pick up is NOT needed, then change to NO</a:t>
            </a:r>
          </a:p>
          <a:p>
            <a:pPr marL="128588" lvl="1" indent="-128588" defTabSz="257175">
              <a:lnSpc>
                <a:spcPts val="1575"/>
              </a:lnSpc>
              <a:buFont typeface="Arial" panose="020B0604020202020204" pitchFamily="34" charset="0"/>
              <a:buChar char="•"/>
              <a:defRPr/>
            </a:pPr>
            <a:r>
              <a:rPr lang="en-US" altLang="en-US" sz="1100" dirty="0">
                <a:cs typeface="Arial" panose="020B0604020202020204" pitchFamily="34" charset="0"/>
              </a:rPr>
              <a:t>Enter Weight and Dimension</a:t>
            </a:r>
          </a:p>
          <a:p>
            <a:pPr marL="0" lvl="1" defTabSz="257175">
              <a:lnSpc>
                <a:spcPts val="1575"/>
              </a:lnSpc>
              <a:defRPr/>
            </a:pPr>
            <a:endParaRPr lang="en-US" altLang="en-US" sz="1100" dirty="0">
              <a:cs typeface="Arial" panose="020B0604020202020204" pitchFamily="34" charset="0"/>
            </a:endParaRPr>
          </a:p>
          <a:p>
            <a:pPr marL="128588" lvl="1" indent="-128588" defTabSz="257175">
              <a:lnSpc>
                <a:spcPts val="1575"/>
              </a:lnSpc>
              <a:buFont typeface="Arial" panose="020B0604020202020204" pitchFamily="34" charset="0"/>
              <a:buChar char="•"/>
              <a:defRPr/>
            </a:pPr>
            <a:r>
              <a:rPr lang="en-US" altLang="en-US" sz="1100" dirty="0">
                <a:cs typeface="Arial" panose="020B0604020202020204" pitchFamily="34" charset="0"/>
              </a:rPr>
              <a:t>Change the pickup DoDAAC if needed</a:t>
            </a:r>
          </a:p>
        </p:txBody>
      </p:sp>
      <p:pic>
        <p:nvPicPr>
          <p:cNvPr id="3" name="Picture 2" descr="Graphical user interface&#10;&#10;Description automatically generated">
            <a:extLst>
              <a:ext uri="{FF2B5EF4-FFF2-40B4-BE49-F238E27FC236}">
                <a16:creationId xmlns:a16="http://schemas.microsoft.com/office/drawing/2014/main" id="{7010E7A2-08AD-C81F-CFB9-31EC9B68FE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4135" y="1684142"/>
            <a:ext cx="5787188" cy="4253016"/>
          </a:xfrm>
          <a:prstGeom prst="rect">
            <a:avLst/>
          </a:prstGeom>
          <a:ln>
            <a:solidFill>
              <a:schemeClr val="tx1"/>
            </a:solidFill>
          </a:ln>
        </p:spPr>
      </p:pic>
      <p:pic>
        <p:nvPicPr>
          <p:cNvPr id="2" name="Picture 1">
            <a:extLst>
              <a:ext uri="{FF2B5EF4-FFF2-40B4-BE49-F238E27FC236}">
                <a16:creationId xmlns:a16="http://schemas.microsoft.com/office/drawing/2014/main" id="{291A5B62-B566-CDB7-3D52-46C8604604B3}"/>
              </a:ext>
            </a:extLst>
          </p:cNvPr>
          <p:cNvPicPr>
            <a:picLocks noChangeAspect="1"/>
          </p:cNvPicPr>
          <p:nvPr/>
        </p:nvPicPr>
        <p:blipFill>
          <a:blip r:embed="rId4"/>
          <a:stretch>
            <a:fillRect/>
          </a:stretch>
        </p:blipFill>
        <p:spPr>
          <a:xfrm flipV="1">
            <a:off x="2684135" y="3810650"/>
            <a:ext cx="394617" cy="141776"/>
          </a:xfrm>
          <a:prstGeom prst="rect">
            <a:avLst/>
          </a:prstGeom>
        </p:spPr>
      </p:pic>
      <p:pic>
        <p:nvPicPr>
          <p:cNvPr id="4" name="Picture 3">
            <a:extLst>
              <a:ext uri="{FF2B5EF4-FFF2-40B4-BE49-F238E27FC236}">
                <a16:creationId xmlns:a16="http://schemas.microsoft.com/office/drawing/2014/main" id="{B9D0CF8C-F396-E592-25D2-E05D29340BD5}"/>
              </a:ext>
            </a:extLst>
          </p:cNvPr>
          <p:cNvPicPr>
            <a:picLocks noChangeAspect="1"/>
          </p:cNvPicPr>
          <p:nvPr/>
        </p:nvPicPr>
        <p:blipFill>
          <a:blip r:embed="rId4"/>
          <a:stretch>
            <a:fillRect/>
          </a:stretch>
        </p:blipFill>
        <p:spPr>
          <a:xfrm flipV="1">
            <a:off x="2684135" y="4099119"/>
            <a:ext cx="394617" cy="141776"/>
          </a:xfrm>
          <a:prstGeom prst="rect">
            <a:avLst/>
          </a:prstGeom>
        </p:spPr>
      </p:pic>
      <p:pic>
        <p:nvPicPr>
          <p:cNvPr id="5" name="Picture 4">
            <a:extLst>
              <a:ext uri="{FF2B5EF4-FFF2-40B4-BE49-F238E27FC236}">
                <a16:creationId xmlns:a16="http://schemas.microsoft.com/office/drawing/2014/main" id="{B4052C2E-342C-B782-31F7-1293DD10D77D}"/>
              </a:ext>
            </a:extLst>
          </p:cNvPr>
          <p:cNvPicPr>
            <a:picLocks noChangeAspect="1"/>
          </p:cNvPicPr>
          <p:nvPr/>
        </p:nvPicPr>
        <p:blipFill>
          <a:blip r:embed="rId4"/>
          <a:stretch>
            <a:fillRect/>
          </a:stretch>
        </p:blipFill>
        <p:spPr>
          <a:xfrm flipV="1">
            <a:off x="2684134" y="4387588"/>
            <a:ext cx="394617" cy="141776"/>
          </a:xfrm>
          <a:prstGeom prst="rect">
            <a:avLst/>
          </a:prstGeom>
        </p:spPr>
      </p:pic>
      <p:pic>
        <p:nvPicPr>
          <p:cNvPr id="8" name="Picture 7">
            <a:extLst>
              <a:ext uri="{FF2B5EF4-FFF2-40B4-BE49-F238E27FC236}">
                <a16:creationId xmlns:a16="http://schemas.microsoft.com/office/drawing/2014/main" id="{CEB01F78-9AC4-85CD-AA1F-DBE42D8604B3}"/>
              </a:ext>
            </a:extLst>
          </p:cNvPr>
          <p:cNvPicPr>
            <a:picLocks noChangeAspect="1"/>
          </p:cNvPicPr>
          <p:nvPr/>
        </p:nvPicPr>
        <p:blipFill>
          <a:blip r:embed="rId4"/>
          <a:stretch>
            <a:fillRect/>
          </a:stretch>
        </p:blipFill>
        <p:spPr>
          <a:xfrm flipV="1">
            <a:off x="5094514" y="5313193"/>
            <a:ext cx="537875" cy="193245"/>
          </a:xfrm>
          <a:prstGeom prst="rect">
            <a:avLst/>
          </a:prstGeom>
        </p:spPr>
      </p:pic>
      <p:sp>
        <p:nvSpPr>
          <p:cNvPr id="10" name="TextBox 9">
            <a:extLst>
              <a:ext uri="{FF2B5EF4-FFF2-40B4-BE49-F238E27FC236}">
                <a16:creationId xmlns:a16="http://schemas.microsoft.com/office/drawing/2014/main" id="{65C9C649-8E6D-5C63-E2A0-B4D4BE274CAA}"/>
              </a:ext>
            </a:extLst>
          </p:cNvPr>
          <p:cNvSpPr txBox="1"/>
          <p:nvPr/>
        </p:nvSpPr>
        <p:spPr>
          <a:xfrm>
            <a:off x="2038120" y="6309360"/>
            <a:ext cx="4880840" cy="369332"/>
          </a:xfrm>
          <a:prstGeom prst="rect">
            <a:avLst/>
          </a:prstGeom>
          <a:noFill/>
        </p:spPr>
        <p:txBody>
          <a:bodyPr wrap="square" rtlCol="0">
            <a:spAutoFit/>
          </a:bodyPr>
          <a:lstStyle/>
          <a:p>
            <a:r>
              <a:rPr lang="en-US" b="1" dirty="0"/>
              <a:t>ATAC Email: </a:t>
            </a:r>
            <a:r>
              <a:rPr lang="en-US" b="1" u="sng" dirty="0">
                <a:solidFill>
                  <a:schemeClr val="accent1"/>
                </a:solidFill>
              </a:rPr>
              <a:t>ATACcustomerservice@us.navy.mil </a:t>
            </a:r>
            <a:endParaRPr lang="en-US" u="sng" dirty="0">
              <a:solidFill>
                <a:schemeClr val="accent1"/>
              </a:solidFill>
            </a:endParaRPr>
          </a:p>
        </p:txBody>
      </p:sp>
    </p:spTree>
    <p:extLst>
      <p:ext uri="{BB962C8B-B14F-4D97-AF65-F5344CB8AC3E}">
        <p14:creationId xmlns:p14="http://schemas.microsoft.com/office/powerpoint/2010/main" val="3151066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1783"/>
            <a:ext cx="7886700" cy="1325563"/>
          </a:xfrm>
        </p:spPr>
        <p:txBody>
          <a:bodyPr/>
          <a:lstStyle/>
          <a:p>
            <a:pPr algn="r"/>
            <a:r>
              <a:rPr lang="en-US" dirty="0"/>
              <a:t>Shipment to Requisition</a:t>
            </a:r>
          </a:p>
        </p:txBody>
      </p:sp>
      <p:pic>
        <p:nvPicPr>
          <p:cNvPr id="4" name="Picture 3">
            <a:extLst>
              <a:ext uri="{FF2B5EF4-FFF2-40B4-BE49-F238E27FC236}">
                <a16:creationId xmlns:a16="http://schemas.microsoft.com/office/drawing/2014/main" id="{7629833C-9BD8-1286-92C7-F27FB7993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8615"/>
            <a:ext cx="9144000" cy="1007236"/>
          </a:xfrm>
          <a:prstGeom prst="rect">
            <a:avLst/>
          </a:prstGeom>
          <a:ln>
            <a:solidFill>
              <a:schemeClr val="tx1"/>
            </a:solidFill>
          </a:ln>
        </p:spPr>
      </p:pic>
      <p:pic>
        <p:nvPicPr>
          <p:cNvPr id="11" name="Picture 10" descr="Graphical user interface, application&#10;&#10;Description automatically generated">
            <a:extLst>
              <a:ext uri="{FF2B5EF4-FFF2-40B4-BE49-F238E27FC236}">
                <a16:creationId xmlns:a16="http://schemas.microsoft.com/office/drawing/2014/main" id="{0848DBE1-9F60-C782-C9FE-4DAE4856A1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821" y="2665233"/>
            <a:ext cx="4748937" cy="2933813"/>
          </a:xfrm>
          <a:prstGeom prst="rect">
            <a:avLst/>
          </a:prstGeom>
          <a:ln>
            <a:solidFill>
              <a:schemeClr val="tx1"/>
            </a:solidFill>
          </a:ln>
        </p:spPr>
      </p:pic>
      <p:pic>
        <p:nvPicPr>
          <p:cNvPr id="8" name="Picture 7"/>
          <p:cNvPicPr>
            <a:picLocks noChangeAspect="1"/>
          </p:cNvPicPr>
          <p:nvPr/>
        </p:nvPicPr>
        <p:blipFill>
          <a:blip r:embed="rId5"/>
          <a:stretch>
            <a:fillRect/>
          </a:stretch>
        </p:blipFill>
        <p:spPr>
          <a:xfrm flipV="1">
            <a:off x="1877513" y="5457270"/>
            <a:ext cx="394617" cy="141776"/>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2EC6A9E2-4823-1782-AEBB-4649A17381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4820" y="5599046"/>
            <a:ext cx="4748937" cy="857172"/>
          </a:xfrm>
          <a:prstGeom prst="rect">
            <a:avLst/>
          </a:prstGeom>
          <a:ln>
            <a:solidFill>
              <a:schemeClr val="tx1"/>
            </a:solidFill>
          </a:ln>
        </p:spPr>
      </p:pic>
    </p:spTree>
    <p:extLst>
      <p:ext uri="{BB962C8B-B14F-4D97-AF65-F5344CB8AC3E}">
        <p14:creationId xmlns:p14="http://schemas.microsoft.com/office/powerpoint/2010/main" val="3171742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62" y="1457719"/>
            <a:ext cx="9144000" cy="1397070"/>
          </a:xfrm>
          <a:prstGeom prst="rect">
            <a:avLst/>
          </a:prstGeom>
        </p:spPr>
      </p:pic>
      <p:pic>
        <p:nvPicPr>
          <p:cNvPr id="6" name="Picture 5"/>
          <p:cNvPicPr>
            <a:picLocks noChangeAspect="1"/>
          </p:cNvPicPr>
          <p:nvPr/>
        </p:nvPicPr>
        <p:blipFill>
          <a:blip r:embed="rId4"/>
          <a:stretch>
            <a:fillRect/>
          </a:stretch>
        </p:blipFill>
        <p:spPr>
          <a:xfrm flipV="1">
            <a:off x="-197309" y="2341410"/>
            <a:ext cx="394617" cy="141776"/>
          </a:xfrm>
          <a:prstGeom prst="rect">
            <a:avLst/>
          </a:prstGeom>
        </p:spPr>
      </p:pic>
      <p:pic>
        <p:nvPicPr>
          <p:cNvPr id="7" name="Picture 6"/>
          <p:cNvPicPr>
            <a:picLocks noChangeAspect="1"/>
          </p:cNvPicPr>
          <p:nvPr/>
        </p:nvPicPr>
        <p:blipFill>
          <a:blip r:embed="rId4"/>
          <a:stretch>
            <a:fillRect/>
          </a:stretch>
        </p:blipFill>
        <p:spPr>
          <a:xfrm rot="16200000" flipV="1">
            <a:off x="8032053" y="2144101"/>
            <a:ext cx="394617" cy="141776"/>
          </a:xfrm>
          <a:prstGeom prst="rect">
            <a:avLst/>
          </a:prstGeom>
        </p:spPr>
      </p:pic>
      <p:pic>
        <p:nvPicPr>
          <p:cNvPr id="9" name="Picture 8"/>
          <p:cNvPicPr>
            <a:picLocks noChangeAspect="1"/>
          </p:cNvPicPr>
          <p:nvPr/>
        </p:nvPicPr>
        <p:blipFill>
          <a:blip r:embed="rId5"/>
          <a:stretch>
            <a:fillRect/>
          </a:stretch>
        </p:blipFill>
        <p:spPr>
          <a:xfrm>
            <a:off x="408828" y="3260503"/>
            <a:ext cx="8058564" cy="3035455"/>
          </a:xfrm>
          <a:prstGeom prst="rect">
            <a:avLst/>
          </a:prstGeom>
        </p:spPr>
      </p:pic>
      <p:sp>
        <p:nvSpPr>
          <p:cNvPr id="10" name="TextBox 9"/>
          <p:cNvSpPr txBox="1"/>
          <p:nvPr/>
        </p:nvSpPr>
        <p:spPr>
          <a:xfrm>
            <a:off x="197308" y="2818012"/>
            <a:ext cx="8610049" cy="369332"/>
          </a:xfrm>
          <a:prstGeom prst="rect">
            <a:avLst/>
          </a:prstGeom>
          <a:noFill/>
        </p:spPr>
        <p:txBody>
          <a:bodyPr wrap="none" rtlCol="0">
            <a:spAutoFit/>
          </a:bodyPr>
          <a:lstStyle/>
          <a:p>
            <a:r>
              <a:rPr lang="en-US" dirty="0"/>
              <a:t>_________________________________________________________________________</a:t>
            </a:r>
          </a:p>
        </p:txBody>
      </p:sp>
      <p:sp>
        <p:nvSpPr>
          <p:cNvPr id="8" name="Title 1">
            <a:extLst>
              <a:ext uri="{FF2B5EF4-FFF2-40B4-BE49-F238E27FC236}">
                <a16:creationId xmlns:a16="http://schemas.microsoft.com/office/drawing/2014/main" id="{50084929-ECAB-3B6F-BC28-590B3E51D92F}"/>
              </a:ext>
            </a:extLst>
          </p:cNvPr>
          <p:cNvSpPr>
            <a:spLocks noGrp="1"/>
          </p:cNvSpPr>
          <p:nvPr>
            <p:ph type="title"/>
          </p:nvPr>
        </p:nvSpPr>
        <p:spPr>
          <a:xfrm>
            <a:off x="920657" y="11970"/>
            <a:ext cx="7886700" cy="1325563"/>
          </a:xfrm>
        </p:spPr>
        <p:txBody>
          <a:bodyPr>
            <a:normAutofit/>
          </a:bodyPr>
          <a:lstStyle/>
          <a:p>
            <a:pPr algn="r"/>
            <a:r>
              <a:rPr lang="en-US" sz="2800" b="1" dirty="0">
                <a:latin typeface="Arial" panose="020B0604020202020204" pitchFamily="34" charset="0"/>
                <a:cs typeface="Arial" panose="020B0604020202020204" pitchFamily="34" charset="0"/>
              </a:rPr>
              <a:t>Repair Requisition Report</a:t>
            </a:r>
          </a:p>
        </p:txBody>
      </p:sp>
    </p:spTree>
    <p:extLst>
      <p:ext uri="{BB962C8B-B14F-4D97-AF65-F5344CB8AC3E}">
        <p14:creationId xmlns:p14="http://schemas.microsoft.com/office/powerpoint/2010/main" val="3798118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95396" y="1398009"/>
            <a:ext cx="7405019" cy="5285105"/>
          </a:xfrm>
          <a:prstGeom prst="rect">
            <a:avLst/>
          </a:prstGeom>
        </p:spPr>
      </p:pic>
      <p:pic>
        <p:nvPicPr>
          <p:cNvPr id="11" name="Picture 10"/>
          <p:cNvPicPr>
            <a:picLocks noChangeAspect="1"/>
          </p:cNvPicPr>
          <p:nvPr/>
        </p:nvPicPr>
        <p:blipFill>
          <a:blip r:embed="rId4"/>
          <a:stretch>
            <a:fillRect/>
          </a:stretch>
        </p:blipFill>
        <p:spPr>
          <a:xfrm>
            <a:off x="6140421" y="6469157"/>
            <a:ext cx="959316" cy="287989"/>
          </a:xfrm>
          <a:prstGeom prst="rect">
            <a:avLst/>
          </a:prstGeom>
        </p:spPr>
      </p:pic>
      <p:sp>
        <p:nvSpPr>
          <p:cNvPr id="7" name="Title 1">
            <a:extLst>
              <a:ext uri="{FF2B5EF4-FFF2-40B4-BE49-F238E27FC236}">
                <a16:creationId xmlns:a16="http://schemas.microsoft.com/office/drawing/2014/main" id="{741EA97A-9A13-3D1E-55E4-85CA90F5DCBF}"/>
              </a:ext>
            </a:extLst>
          </p:cNvPr>
          <p:cNvSpPr>
            <a:spLocks noGrp="1"/>
          </p:cNvSpPr>
          <p:nvPr>
            <p:ph type="title"/>
          </p:nvPr>
        </p:nvSpPr>
        <p:spPr>
          <a:xfrm>
            <a:off x="920657" y="11970"/>
            <a:ext cx="7886700" cy="1325563"/>
          </a:xfrm>
        </p:spPr>
        <p:txBody>
          <a:bodyPr>
            <a:normAutofit/>
          </a:bodyPr>
          <a:lstStyle/>
          <a:p>
            <a:pPr algn="r"/>
            <a:r>
              <a:rPr lang="en-US" sz="2800" b="1" dirty="0">
                <a:latin typeface="Arial" panose="020B0604020202020204" pitchFamily="34" charset="0"/>
                <a:cs typeface="Arial" panose="020B0604020202020204" pitchFamily="34" charset="0"/>
              </a:rPr>
              <a:t>Repair Requisition Report</a:t>
            </a:r>
          </a:p>
        </p:txBody>
      </p:sp>
    </p:spTree>
    <p:extLst>
      <p:ext uri="{BB962C8B-B14F-4D97-AF65-F5344CB8AC3E}">
        <p14:creationId xmlns:p14="http://schemas.microsoft.com/office/powerpoint/2010/main" val="2515695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7199" y="4423002"/>
            <a:ext cx="5982535" cy="1001125"/>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523668" y="1433873"/>
            <a:ext cx="8096664" cy="2787793"/>
          </a:xfrm>
          <a:prstGeom prst="rect">
            <a:avLst/>
          </a:prstGeom>
          <a:ln>
            <a:solidFill>
              <a:schemeClr val="tx1"/>
            </a:solidFill>
          </a:ln>
        </p:spPr>
      </p:pic>
      <p:sp>
        <p:nvSpPr>
          <p:cNvPr id="3" name="Donut 2"/>
          <p:cNvSpPr/>
          <p:nvPr/>
        </p:nvSpPr>
        <p:spPr>
          <a:xfrm>
            <a:off x="7222924" y="5174269"/>
            <a:ext cx="226810" cy="195492"/>
          </a:xfrm>
          <a:prstGeom prst="donut">
            <a:avLst>
              <a:gd name="adj" fmla="val 772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7" name="Picture 6"/>
          <p:cNvPicPr>
            <a:picLocks noChangeAspect="1"/>
          </p:cNvPicPr>
          <p:nvPr/>
        </p:nvPicPr>
        <p:blipFill>
          <a:blip r:embed="rId5"/>
          <a:stretch>
            <a:fillRect/>
          </a:stretch>
        </p:blipFill>
        <p:spPr>
          <a:xfrm rot="10800000" flipV="1">
            <a:off x="7676801" y="5227984"/>
            <a:ext cx="394617" cy="141776"/>
          </a:xfrm>
          <a:prstGeom prst="rect">
            <a:avLst/>
          </a:prstGeom>
        </p:spPr>
      </p:pic>
      <p:sp>
        <p:nvSpPr>
          <p:cNvPr id="10" name="Title 1">
            <a:extLst>
              <a:ext uri="{FF2B5EF4-FFF2-40B4-BE49-F238E27FC236}">
                <a16:creationId xmlns:a16="http://schemas.microsoft.com/office/drawing/2014/main" id="{98FB5E63-5A7B-D016-3463-FE8A0A0531F8}"/>
              </a:ext>
            </a:extLst>
          </p:cNvPr>
          <p:cNvSpPr>
            <a:spLocks noGrp="1"/>
          </p:cNvSpPr>
          <p:nvPr>
            <p:ph type="title"/>
          </p:nvPr>
        </p:nvSpPr>
        <p:spPr>
          <a:xfrm>
            <a:off x="920657" y="11970"/>
            <a:ext cx="7886700" cy="1325563"/>
          </a:xfrm>
        </p:spPr>
        <p:txBody>
          <a:bodyPr>
            <a:normAutofit/>
          </a:bodyPr>
          <a:lstStyle/>
          <a:p>
            <a:pPr algn="r"/>
            <a:r>
              <a:rPr lang="en-US" sz="2800" b="1" dirty="0">
                <a:latin typeface="Arial" panose="020B0604020202020204" pitchFamily="34" charset="0"/>
                <a:cs typeface="Arial" panose="020B0604020202020204" pitchFamily="34" charset="0"/>
              </a:rPr>
              <a:t>Repair Requisition Report</a:t>
            </a:r>
          </a:p>
        </p:txBody>
      </p:sp>
      <p:sp>
        <p:nvSpPr>
          <p:cNvPr id="11" name="TextBox 10">
            <a:extLst>
              <a:ext uri="{FF2B5EF4-FFF2-40B4-BE49-F238E27FC236}">
                <a16:creationId xmlns:a16="http://schemas.microsoft.com/office/drawing/2014/main" id="{282FD452-0575-3089-1394-C2E9082ED6AE}"/>
              </a:ext>
            </a:extLst>
          </p:cNvPr>
          <p:cNvSpPr txBox="1"/>
          <p:nvPr/>
        </p:nvSpPr>
        <p:spPr>
          <a:xfrm>
            <a:off x="718391" y="5648250"/>
            <a:ext cx="7433947" cy="923330"/>
          </a:xfrm>
          <a:prstGeom prst="rect">
            <a:avLst/>
          </a:prstGeom>
          <a:noFill/>
        </p:spPr>
        <p:txBody>
          <a:bodyPr wrap="square" rtlCol="0">
            <a:spAutoFit/>
          </a:bodyPr>
          <a:lstStyle/>
          <a:p>
            <a:r>
              <a:rPr lang="en-US" dirty="0"/>
              <a:t>*Note: If you are a PBL site, you may receive the </a:t>
            </a:r>
            <a:r>
              <a:rPr lang="en-US" b="1" dirty="0"/>
              <a:t>Warning</a:t>
            </a:r>
            <a:r>
              <a:rPr lang="en-US" dirty="0"/>
              <a:t> message above. </a:t>
            </a:r>
          </a:p>
          <a:p>
            <a:pPr marL="285750" indent="-285750">
              <a:buFont typeface="Wingdings" panose="05000000000000000000" pitchFamily="2" charset="2"/>
              <a:buChar char="ü"/>
            </a:pPr>
            <a:r>
              <a:rPr lang="en-US" dirty="0"/>
              <a:t>If you choose “No” it will pull exact matches for that NIIN</a:t>
            </a:r>
          </a:p>
          <a:p>
            <a:pPr marL="285750" indent="-285750">
              <a:buFont typeface="Wingdings" panose="05000000000000000000" pitchFamily="2" charset="2"/>
              <a:buChar char="ü"/>
            </a:pPr>
            <a:r>
              <a:rPr lang="en-US" dirty="0"/>
              <a:t>if you choose “Yes” it pulls your full inventory</a:t>
            </a:r>
          </a:p>
        </p:txBody>
      </p:sp>
    </p:spTree>
    <p:extLst>
      <p:ext uri="{BB962C8B-B14F-4D97-AF65-F5344CB8AC3E}">
        <p14:creationId xmlns:p14="http://schemas.microsoft.com/office/powerpoint/2010/main" val="932386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noChangeAspect="1"/>
          </p:cNvSpPr>
          <p:nvPr/>
        </p:nvSpPr>
        <p:spPr bwMode="auto">
          <a:xfrm>
            <a:off x="3151944" y="332680"/>
            <a:ext cx="5855865" cy="66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gn="r" defTabSz="685800">
              <a:lnSpc>
                <a:spcPts val="1650"/>
              </a:lnSpc>
              <a:defRPr/>
            </a:pPr>
            <a:r>
              <a:rPr lang="en-US" altLang="en-US" sz="2800" b="1" dirty="0">
                <a:latin typeface="Arial" panose="020B0604020202020204" pitchFamily="34" charset="0"/>
                <a:cs typeface="Arial" panose="020B0604020202020204" pitchFamily="34" charset="0"/>
              </a:rPr>
              <a:t>Accessing CAV-RP</a:t>
            </a:r>
          </a:p>
          <a:p>
            <a:pPr algn="r" defTabSz="685800">
              <a:lnSpc>
                <a:spcPts val="1650"/>
              </a:lnSpc>
              <a:defRPr/>
            </a:pPr>
            <a:endParaRPr lang="en-US" altLang="en-US" sz="2800" b="1" dirty="0">
              <a:latin typeface="Arial" panose="020B0604020202020204" pitchFamily="34" charset="0"/>
              <a:cs typeface="Arial" panose="020B0604020202020204" pitchFamily="34" charset="0"/>
            </a:endParaRPr>
          </a:p>
          <a:p>
            <a:pPr algn="r" defTabSz="685800">
              <a:lnSpc>
                <a:spcPts val="1650"/>
              </a:lnSpc>
              <a:defRPr/>
            </a:pPr>
            <a:r>
              <a:rPr lang="en-US" altLang="en-US" sz="2800" dirty="0">
                <a:latin typeface="Arial" panose="020B0604020202020204" pitchFamily="34" charset="0"/>
                <a:cs typeface="Arial" panose="020B0604020202020204" pitchFamily="34" charset="0"/>
              </a:rPr>
              <a:t>Important Info</a:t>
            </a:r>
          </a:p>
        </p:txBody>
      </p:sp>
      <p:sp>
        <p:nvSpPr>
          <p:cNvPr id="4" name="Rectangle 7">
            <a:extLst>
              <a:ext uri="{FF2B5EF4-FFF2-40B4-BE49-F238E27FC236}">
                <a16:creationId xmlns:a16="http://schemas.microsoft.com/office/drawing/2014/main" id="{79A14248-AE58-4AFE-B433-998AD4A13F88}"/>
              </a:ext>
            </a:extLst>
          </p:cNvPr>
          <p:cNvSpPr txBox="1">
            <a:spLocks noChangeArrowheads="1"/>
          </p:cNvSpPr>
          <p:nvPr/>
        </p:nvSpPr>
        <p:spPr bwMode="auto">
          <a:xfrm>
            <a:off x="226599" y="6435631"/>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1350" dirty="0">
                <a:solidFill>
                  <a:srgbClr val="002060"/>
                </a:solidFill>
                <a:latin typeface="Franklin Gothic Demi" panose="020B0703020102020204" pitchFamily="34" charset="0"/>
                <a:cs typeface="Arial" charset="0"/>
              </a:rPr>
              <a:t>READY. RESOURCEFUL. RESPONSIVE.</a:t>
            </a:r>
          </a:p>
        </p:txBody>
      </p:sp>
      <p:pic>
        <p:nvPicPr>
          <p:cNvPr id="3" name="Picture 2" descr="Graphical user interface, application&#10;&#10;Description automatically generated">
            <a:extLst>
              <a:ext uri="{FF2B5EF4-FFF2-40B4-BE49-F238E27FC236}">
                <a16:creationId xmlns:a16="http://schemas.microsoft.com/office/drawing/2014/main" id="{6C5961FB-7320-C1BF-D1E7-FD68FCAAD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1755" y="1500182"/>
            <a:ext cx="3073558" cy="2762392"/>
          </a:xfrm>
          <a:prstGeom prst="rect">
            <a:avLst/>
          </a:prstGeom>
          <a:ln>
            <a:solidFill>
              <a:schemeClr val="tx1"/>
            </a:solidFill>
          </a:ln>
        </p:spPr>
      </p:pic>
      <p:sp>
        <p:nvSpPr>
          <p:cNvPr id="2" name="Content Placeholder 7">
            <a:extLst>
              <a:ext uri="{FF2B5EF4-FFF2-40B4-BE49-F238E27FC236}">
                <a16:creationId xmlns:a16="http://schemas.microsoft.com/office/drawing/2014/main" id="{FC100FF8-32EC-E058-A308-FE182D8E4D7F}"/>
              </a:ext>
            </a:extLst>
          </p:cNvPr>
          <p:cNvSpPr>
            <a:spLocks noGrp="1"/>
          </p:cNvSpPr>
          <p:nvPr>
            <p:ph idx="1"/>
          </p:nvPr>
        </p:nvSpPr>
        <p:spPr>
          <a:xfrm>
            <a:off x="226599" y="2591302"/>
            <a:ext cx="4992570" cy="2255232"/>
          </a:xfrm>
        </p:spPr>
        <p:txBody>
          <a:bodyPr>
            <a:noAutofit/>
          </a:bodyPr>
          <a:lstStyle/>
          <a:p>
            <a:r>
              <a:rPr lang="en-US" sz="2000" dirty="0"/>
              <a:t>After your SAAR is processed and approved, you will be given access to </a:t>
            </a:r>
            <a:r>
              <a:rPr lang="en-US" sz="2000" b="1" dirty="0"/>
              <a:t>CAV-RP</a:t>
            </a:r>
          </a:p>
          <a:p>
            <a:r>
              <a:rPr lang="en-US" sz="2000" dirty="0"/>
              <a:t>Log Into CAV-RP with the following link:</a:t>
            </a:r>
          </a:p>
          <a:p>
            <a:pPr marL="0" indent="0">
              <a:buNone/>
            </a:pPr>
            <a:r>
              <a:rPr lang="en-US" sz="2000" dirty="0"/>
              <a:t> </a:t>
            </a:r>
            <a:r>
              <a:rPr lang="en-US" sz="2000" b="1" dirty="0">
                <a:solidFill>
                  <a:schemeClr val="accent1">
                    <a:lumMod val="75000"/>
                  </a:schemeClr>
                </a:solidFill>
                <a:hlinkClick r:id="rId4">
                  <a:extLst>
                    <a:ext uri="{A12FA001-AC4F-418D-AE19-62706E023703}">
                      <ahyp:hlinkClr xmlns:ahyp="http://schemas.microsoft.com/office/drawing/2018/hyperlinkcolor" val="tx"/>
                    </a:ext>
                  </a:extLst>
                </a:hlinkClick>
              </a:rPr>
              <a:t>https://external-portal.erp.navy.mil/</a:t>
            </a:r>
            <a:r>
              <a:rPr lang="en-US" sz="2000" b="1" dirty="0">
                <a:solidFill>
                  <a:schemeClr val="accent1">
                    <a:lumMod val="75000"/>
                  </a:schemeClr>
                </a:solidFill>
              </a:rPr>
              <a:t> </a:t>
            </a:r>
          </a:p>
          <a:p>
            <a:r>
              <a:rPr lang="en-US" sz="2000" dirty="0"/>
              <a:t>We suggest setting calendar reminder to log in every two weeks</a:t>
            </a:r>
            <a:endParaRPr lang="en-US" sz="2000" dirty="0">
              <a:solidFill>
                <a:srgbClr val="002060"/>
              </a:solidFill>
            </a:endParaRPr>
          </a:p>
        </p:txBody>
      </p:sp>
      <p:sp>
        <p:nvSpPr>
          <p:cNvPr id="6" name="TextBox 5">
            <a:extLst>
              <a:ext uri="{FF2B5EF4-FFF2-40B4-BE49-F238E27FC236}">
                <a16:creationId xmlns:a16="http://schemas.microsoft.com/office/drawing/2014/main" id="{D4D71FD0-2563-FF73-C7A0-7221054AFB28}"/>
              </a:ext>
            </a:extLst>
          </p:cNvPr>
          <p:cNvSpPr txBox="1"/>
          <p:nvPr/>
        </p:nvSpPr>
        <p:spPr>
          <a:xfrm>
            <a:off x="5376977" y="4477388"/>
            <a:ext cx="3046102" cy="2031325"/>
          </a:xfrm>
          <a:prstGeom prst="rect">
            <a:avLst/>
          </a:prstGeom>
          <a:noFill/>
        </p:spPr>
        <p:txBody>
          <a:bodyPr wrap="square" rtlCol="0">
            <a:spAutoFit/>
          </a:bodyPr>
          <a:lstStyle/>
          <a:p>
            <a:pPr marL="285750" indent="-285750">
              <a:buFont typeface="Arial" panose="020B0604020202020204" pitchFamily="34" charset="0"/>
              <a:buChar char="•"/>
            </a:pPr>
            <a:r>
              <a:rPr lang="en-US" dirty="0"/>
              <a:t>You will not need a username and password to access CAV-RP. </a:t>
            </a:r>
          </a:p>
          <a:p>
            <a:pPr marL="285750" indent="-285750">
              <a:buFont typeface="Arial" panose="020B0604020202020204" pitchFamily="34" charset="0"/>
              <a:buChar char="•"/>
            </a:pPr>
            <a:r>
              <a:rPr lang="en-US" dirty="0"/>
              <a:t>If you receive the above screen when logging in reach out to your CAV-RP Analyst for assistance. </a:t>
            </a:r>
          </a:p>
        </p:txBody>
      </p:sp>
    </p:spTree>
    <p:extLst>
      <p:ext uri="{BB962C8B-B14F-4D97-AF65-F5344CB8AC3E}">
        <p14:creationId xmlns:p14="http://schemas.microsoft.com/office/powerpoint/2010/main" val="643478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application&#10;&#10;Description automatically generated">
            <a:extLst>
              <a:ext uri="{FF2B5EF4-FFF2-40B4-BE49-F238E27FC236}">
                <a16:creationId xmlns:a16="http://schemas.microsoft.com/office/drawing/2014/main" id="{C2181115-1E38-0EFB-9EA2-F5AA4290C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488" y="1427360"/>
            <a:ext cx="6399024" cy="4003279"/>
          </a:xfrm>
          <a:prstGeom prst="rect">
            <a:avLst/>
          </a:prstGeom>
          <a:ln>
            <a:solidFill>
              <a:schemeClr val="tx1"/>
            </a:solidFill>
          </a:ln>
        </p:spPr>
      </p:pic>
      <p:sp>
        <p:nvSpPr>
          <p:cNvPr id="4" name="Title 1">
            <a:extLst>
              <a:ext uri="{FF2B5EF4-FFF2-40B4-BE49-F238E27FC236}">
                <a16:creationId xmlns:a16="http://schemas.microsoft.com/office/drawing/2014/main" id="{76A43573-BAA4-C6CE-A5A1-02128B9AC867}"/>
              </a:ext>
            </a:extLst>
          </p:cNvPr>
          <p:cNvSpPr txBox="1">
            <a:spLocks/>
          </p:cNvSpPr>
          <p:nvPr/>
        </p:nvSpPr>
        <p:spPr>
          <a:xfrm>
            <a:off x="782871" y="272607"/>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b="1" dirty="0">
                <a:latin typeface="Arial" panose="020B0604020202020204" pitchFamily="34" charset="0"/>
                <a:cs typeface="Arial" panose="020B0604020202020204" pitchFamily="34" charset="0"/>
              </a:rPr>
              <a:t>Repair Requisition Report</a:t>
            </a:r>
          </a:p>
        </p:txBody>
      </p:sp>
      <p:pic>
        <p:nvPicPr>
          <p:cNvPr id="6" name="Picture 5" descr="Graphical user interface, application&#10;&#10;Description automatically generated">
            <a:extLst>
              <a:ext uri="{FF2B5EF4-FFF2-40B4-BE49-F238E27FC236}">
                <a16:creationId xmlns:a16="http://schemas.microsoft.com/office/drawing/2014/main" id="{85434FAD-5AA8-C1E9-5B8F-016CD0931B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2489" y="5430639"/>
            <a:ext cx="6399024" cy="1195493"/>
          </a:xfrm>
          <a:prstGeom prst="rect">
            <a:avLst/>
          </a:prstGeom>
          <a:ln>
            <a:solidFill>
              <a:schemeClr val="tx1"/>
            </a:solidFill>
          </a:ln>
        </p:spPr>
      </p:pic>
    </p:spTree>
    <p:extLst>
      <p:ext uri="{BB962C8B-B14F-4D97-AF65-F5344CB8AC3E}">
        <p14:creationId xmlns:p14="http://schemas.microsoft.com/office/powerpoint/2010/main" val="3211397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931596" y="238625"/>
            <a:ext cx="3716160" cy="542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b="1" dirty="0">
                <a:latin typeface="Arial" panose="020B0604020202020204" pitchFamily="34" charset="0"/>
                <a:cs typeface="Arial" panose="020B0604020202020204" pitchFamily="34" charset="0"/>
              </a:rPr>
              <a:t>Shipment to Scrap</a:t>
            </a:r>
          </a:p>
        </p:txBody>
      </p:sp>
      <p:sp>
        <p:nvSpPr>
          <p:cNvPr id="9" name="Rectangle 8">
            <a:extLst>
              <a:ext uri="{FF2B5EF4-FFF2-40B4-BE49-F238E27FC236}">
                <a16:creationId xmlns:a16="http://schemas.microsoft.com/office/drawing/2014/main" id="{5E3B1E58-6553-5673-07DB-DB1B424B85FB}"/>
              </a:ext>
            </a:extLst>
          </p:cNvPr>
          <p:cNvSpPr/>
          <p:nvPr/>
        </p:nvSpPr>
        <p:spPr>
          <a:xfrm>
            <a:off x="91440" y="1465274"/>
            <a:ext cx="2532366" cy="4643835"/>
          </a:xfrm>
          <a:prstGeom prst="rect">
            <a:avLst/>
          </a:prstGeom>
        </p:spPr>
        <p:txBody>
          <a:bodyPr wrap="square">
            <a:spAutoFit/>
          </a:bodyPr>
          <a:lstStyle/>
          <a:p>
            <a:pPr marL="171450" lvl="1" indent="-171450" defTabSz="342900">
              <a:lnSpc>
                <a:spcPts val="2100"/>
              </a:lnSpc>
              <a:buFont typeface="Arial" panose="020B0604020202020204" pitchFamily="34" charset="0"/>
              <a:buChar char="•"/>
              <a:defRPr/>
            </a:pPr>
            <a:r>
              <a:rPr lang="en-US" altLang="en-US" sz="1200" dirty="0">
                <a:cs typeface="Arial" panose="020B0604020202020204" pitchFamily="34" charset="0"/>
              </a:rPr>
              <a:t>Supp. Add. is your “Ship To” DoDAAC</a:t>
            </a:r>
          </a:p>
          <a:p>
            <a:pPr marL="171450" lvl="1" indent="-171450" defTabSz="342900">
              <a:lnSpc>
                <a:spcPts val="2100"/>
              </a:lnSpc>
              <a:buFont typeface="Arial" panose="020B0604020202020204" pitchFamily="34" charset="0"/>
              <a:buChar char="•"/>
              <a:defRPr/>
            </a:pPr>
            <a:endParaRPr lang="en-US" altLang="en-US" sz="1200" dirty="0">
              <a:cs typeface="Arial" panose="020B0604020202020204" pitchFamily="34" charset="0"/>
            </a:endParaRPr>
          </a:p>
          <a:p>
            <a:pPr marL="171450" lvl="1" indent="-171450" defTabSz="342900">
              <a:lnSpc>
                <a:spcPts val="2100"/>
              </a:lnSpc>
              <a:buFont typeface="Arial" panose="020B0604020202020204" pitchFamily="34" charset="0"/>
              <a:buChar char="•"/>
              <a:defRPr/>
            </a:pPr>
            <a:r>
              <a:rPr lang="en-US" altLang="en-US" sz="1200" dirty="0">
                <a:cs typeface="Arial" panose="020B0604020202020204" pitchFamily="34" charset="0"/>
              </a:rPr>
              <a:t>The MILSDOC field is your shipping document number.</a:t>
            </a:r>
          </a:p>
          <a:p>
            <a:pPr marL="171450" lvl="1" indent="-171450" defTabSz="342900">
              <a:lnSpc>
                <a:spcPts val="2100"/>
              </a:lnSpc>
              <a:buFont typeface="Arial" panose="020B0604020202020204" pitchFamily="34" charset="0"/>
              <a:buChar char="•"/>
              <a:defRPr/>
            </a:pPr>
            <a:endParaRPr lang="en-US" altLang="en-US" sz="1200" dirty="0">
              <a:cs typeface="Arial" panose="020B0604020202020204" pitchFamily="34" charset="0"/>
            </a:endParaRPr>
          </a:p>
          <a:p>
            <a:pPr marL="171450" lvl="1" indent="-171450" defTabSz="342900">
              <a:lnSpc>
                <a:spcPts val="2100"/>
              </a:lnSpc>
              <a:buFont typeface="Arial" panose="020B0604020202020204" pitchFamily="34" charset="0"/>
              <a:buChar char="•"/>
              <a:defRPr/>
            </a:pPr>
            <a:r>
              <a:rPr lang="en-US" altLang="en-US" sz="1200" dirty="0">
                <a:cs typeface="Arial" panose="020B0604020202020204" pitchFamily="34" charset="0"/>
              </a:rPr>
              <a:t>If shipping J condition assets remember to change the MILSDOC field to the document number you received the asset on</a:t>
            </a:r>
          </a:p>
          <a:p>
            <a:pPr marL="171450" lvl="1" indent="-171450" defTabSz="342900">
              <a:lnSpc>
                <a:spcPts val="2100"/>
              </a:lnSpc>
              <a:buFont typeface="Arial" panose="020B0604020202020204" pitchFamily="34" charset="0"/>
              <a:buChar char="•"/>
              <a:defRPr/>
            </a:pPr>
            <a:endParaRPr lang="en-US" altLang="en-US" sz="1200" dirty="0">
              <a:cs typeface="Arial" panose="020B0604020202020204" pitchFamily="34" charset="0"/>
            </a:endParaRPr>
          </a:p>
          <a:p>
            <a:pPr marL="171450" lvl="1" indent="-171450" defTabSz="342900">
              <a:lnSpc>
                <a:spcPts val="2100"/>
              </a:lnSpc>
              <a:buFont typeface="Arial" panose="020B0604020202020204" pitchFamily="34" charset="0"/>
              <a:buChar char="•"/>
              <a:defRPr/>
            </a:pPr>
            <a:r>
              <a:rPr lang="en-US" altLang="en-US" sz="1200" dirty="0">
                <a:cs typeface="Arial" panose="020B0604020202020204" pitchFamily="34" charset="0"/>
              </a:rPr>
              <a:t>ATAC will default to YES; if an ATAC pick up is NOT needed, then change to NO</a:t>
            </a:r>
          </a:p>
          <a:p>
            <a:pPr marL="0" lvl="1" defTabSz="342900">
              <a:lnSpc>
                <a:spcPts val="2100"/>
              </a:lnSpc>
              <a:defRPr/>
            </a:pPr>
            <a:endParaRPr lang="en-US" altLang="en-US" sz="1200" dirty="0">
              <a:cs typeface="Arial" panose="020B0604020202020204" pitchFamily="34" charset="0"/>
            </a:endParaRPr>
          </a:p>
          <a:p>
            <a:pPr marL="171450" lvl="1" indent="-171450" defTabSz="342900">
              <a:lnSpc>
                <a:spcPts val="2100"/>
              </a:lnSpc>
              <a:buFont typeface="Arial" panose="020B0604020202020204" pitchFamily="34" charset="0"/>
              <a:buChar char="•"/>
              <a:defRPr/>
            </a:pPr>
            <a:r>
              <a:rPr lang="en-US" altLang="en-US" sz="1200" dirty="0">
                <a:cs typeface="Arial" panose="020B0604020202020204" pitchFamily="34" charset="0"/>
              </a:rPr>
              <a:t>Change the pickup DoDAAC if needed</a:t>
            </a:r>
          </a:p>
        </p:txBody>
      </p:sp>
      <p:pic>
        <p:nvPicPr>
          <p:cNvPr id="3" name="Picture 2" descr="Graphical user interface, table&#10;&#10;Description automatically generated with medium confidence">
            <a:extLst>
              <a:ext uri="{FF2B5EF4-FFF2-40B4-BE49-F238E27FC236}">
                <a16:creationId xmlns:a16="http://schemas.microsoft.com/office/drawing/2014/main" id="{11EC5CF5-1C93-C14B-5A7C-D06BA0CCDD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003" y="1845719"/>
            <a:ext cx="5774004" cy="4263390"/>
          </a:xfrm>
          <a:prstGeom prst="rect">
            <a:avLst/>
          </a:prstGeom>
          <a:ln>
            <a:solidFill>
              <a:schemeClr val="tx1"/>
            </a:solidFill>
          </a:ln>
        </p:spPr>
      </p:pic>
    </p:spTree>
    <p:extLst>
      <p:ext uri="{BB962C8B-B14F-4D97-AF65-F5344CB8AC3E}">
        <p14:creationId xmlns:p14="http://schemas.microsoft.com/office/powerpoint/2010/main" val="2794246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1CF466DB-BA6E-88C7-4E27-C294FC27C7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665" y="1411434"/>
            <a:ext cx="7388352" cy="5002346"/>
          </a:xfrm>
          <a:prstGeom prst="rect">
            <a:avLst/>
          </a:prstGeom>
          <a:ln>
            <a:solidFill>
              <a:schemeClr val="tx1"/>
            </a:solidFill>
          </a:ln>
        </p:spPr>
      </p:pic>
      <p:sp>
        <p:nvSpPr>
          <p:cNvPr id="2" name="Title 1"/>
          <p:cNvSpPr>
            <a:spLocks noGrp="1"/>
          </p:cNvSpPr>
          <p:nvPr>
            <p:ph type="title"/>
          </p:nvPr>
        </p:nvSpPr>
        <p:spPr>
          <a:xfrm>
            <a:off x="-353936" y="-120463"/>
            <a:ext cx="7886700" cy="1325563"/>
          </a:xfrm>
        </p:spPr>
        <p:txBody>
          <a:bodyPr/>
          <a:lstStyle/>
          <a:p>
            <a:pPr algn="r"/>
            <a:r>
              <a:rPr lang="en-US" dirty="0"/>
              <a:t>Manual Shipment</a:t>
            </a:r>
          </a:p>
        </p:txBody>
      </p:sp>
      <p:pic>
        <p:nvPicPr>
          <p:cNvPr id="8" name="Picture 7"/>
          <p:cNvPicPr>
            <a:picLocks noChangeAspect="1"/>
          </p:cNvPicPr>
          <p:nvPr/>
        </p:nvPicPr>
        <p:blipFill>
          <a:blip r:embed="rId4"/>
          <a:stretch>
            <a:fillRect/>
          </a:stretch>
        </p:blipFill>
        <p:spPr>
          <a:xfrm flipV="1">
            <a:off x="1017665" y="4904599"/>
            <a:ext cx="394617" cy="141776"/>
          </a:xfrm>
          <a:prstGeom prst="rect">
            <a:avLst/>
          </a:prstGeom>
        </p:spPr>
      </p:pic>
      <p:pic>
        <p:nvPicPr>
          <p:cNvPr id="14" name="Picture 13"/>
          <p:cNvPicPr>
            <a:picLocks noChangeAspect="1"/>
          </p:cNvPicPr>
          <p:nvPr/>
        </p:nvPicPr>
        <p:blipFill>
          <a:blip r:embed="rId4"/>
          <a:stretch>
            <a:fillRect/>
          </a:stretch>
        </p:blipFill>
        <p:spPr>
          <a:xfrm flipV="1">
            <a:off x="1017665" y="5843593"/>
            <a:ext cx="394617" cy="141776"/>
          </a:xfrm>
          <a:prstGeom prst="rect">
            <a:avLst/>
          </a:prstGeom>
        </p:spPr>
      </p:pic>
      <p:pic>
        <p:nvPicPr>
          <p:cNvPr id="15" name="Picture 14"/>
          <p:cNvPicPr>
            <a:picLocks noChangeAspect="1"/>
          </p:cNvPicPr>
          <p:nvPr/>
        </p:nvPicPr>
        <p:blipFill>
          <a:blip r:embed="rId4"/>
          <a:stretch>
            <a:fillRect/>
          </a:stretch>
        </p:blipFill>
        <p:spPr>
          <a:xfrm flipV="1">
            <a:off x="4637495" y="4698265"/>
            <a:ext cx="394617" cy="141776"/>
          </a:xfrm>
          <a:prstGeom prst="rect">
            <a:avLst/>
          </a:prstGeom>
        </p:spPr>
      </p:pic>
      <p:pic>
        <p:nvPicPr>
          <p:cNvPr id="16" name="Picture 15"/>
          <p:cNvPicPr>
            <a:picLocks noChangeAspect="1"/>
          </p:cNvPicPr>
          <p:nvPr/>
        </p:nvPicPr>
        <p:blipFill>
          <a:blip r:embed="rId4"/>
          <a:stretch>
            <a:fillRect/>
          </a:stretch>
        </p:blipFill>
        <p:spPr>
          <a:xfrm flipV="1">
            <a:off x="4637497" y="5046375"/>
            <a:ext cx="394617" cy="141776"/>
          </a:xfrm>
          <a:prstGeom prst="rect">
            <a:avLst/>
          </a:prstGeom>
        </p:spPr>
      </p:pic>
      <p:pic>
        <p:nvPicPr>
          <p:cNvPr id="17" name="Picture 16"/>
          <p:cNvPicPr>
            <a:picLocks noChangeAspect="1"/>
          </p:cNvPicPr>
          <p:nvPr/>
        </p:nvPicPr>
        <p:blipFill>
          <a:blip r:embed="rId4"/>
          <a:stretch>
            <a:fillRect/>
          </a:stretch>
        </p:blipFill>
        <p:spPr>
          <a:xfrm flipV="1">
            <a:off x="4637496" y="5198555"/>
            <a:ext cx="394617" cy="141776"/>
          </a:xfrm>
          <a:prstGeom prst="rect">
            <a:avLst/>
          </a:prstGeom>
        </p:spPr>
      </p:pic>
      <p:pic>
        <p:nvPicPr>
          <p:cNvPr id="18" name="Picture 17"/>
          <p:cNvPicPr>
            <a:picLocks noChangeAspect="1"/>
          </p:cNvPicPr>
          <p:nvPr/>
        </p:nvPicPr>
        <p:blipFill>
          <a:blip r:embed="rId4"/>
          <a:stretch>
            <a:fillRect/>
          </a:stretch>
        </p:blipFill>
        <p:spPr>
          <a:xfrm flipV="1">
            <a:off x="4637495" y="5370892"/>
            <a:ext cx="394617" cy="141776"/>
          </a:xfrm>
          <a:prstGeom prst="rect">
            <a:avLst/>
          </a:prstGeom>
        </p:spPr>
      </p:pic>
      <p:pic>
        <p:nvPicPr>
          <p:cNvPr id="6" name="Picture 5">
            <a:extLst>
              <a:ext uri="{FF2B5EF4-FFF2-40B4-BE49-F238E27FC236}">
                <a16:creationId xmlns:a16="http://schemas.microsoft.com/office/drawing/2014/main" id="{1321643A-FA49-9CB8-4870-054C4B4FB917}"/>
              </a:ext>
            </a:extLst>
          </p:cNvPr>
          <p:cNvPicPr>
            <a:picLocks noChangeAspect="1"/>
          </p:cNvPicPr>
          <p:nvPr/>
        </p:nvPicPr>
        <p:blipFill>
          <a:blip r:embed="rId4"/>
          <a:stretch>
            <a:fillRect/>
          </a:stretch>
        </p:blipFill>
        <p:spPr>
          <a:xfrm flipV="1">
            <a:off x="1017664" y="4476188"/>
            <a:ext cx="394617" cy="141776"/>
          </a:xfrm>
          <a:prstGeom prst="rect">
            <a:avLst/>
          </a:prstGeom>
        </p:spPr>
      </p:pic>
    </p:spTree>
    <p:extLst>
      <p:ext uri="{BB962C8B-B14F-4D97-AF65-F5344CB8AC3E}">
        <p14:creationId xmlns:p14="http://schemas.microsoft.com/office/powerpoint/2010/main" val="542871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366" y="-21925"/>
            <a:ext cx="7886700" cy="1325563"/>
          </a:xfrm>
        </p:spPr>
        <p:txBody>
          <a:bodyPr/>
          <a:lstStyle/>
          <a:p>
            <a:pPr algn="r"/>
            <a:r>
              <a:rPr lang="en-US" dirty="0"/>
              <a:t>GFM Shipment</a:t>
            </a:r>
          </a:p>
        </p:txBody>
      </p:sp>
      <p:sp>
        <p:nvSpPr>
          <p:cNvPr id="3" name="Content Placeholder 2"/>
          <p:cNvSpPr>
            <a:spLocks noGrp="1"/>
          </p:cNvSpPr>
          <p:nvPr>
            <p:ph idx="1"/>
          </p:nvPr>
        </p:nvSpPr>
        <p:spPr>
          <a:xfrm>
            <a:off x="383059" y="4868562"/>
            <a:ext cx="8302885" cy="1989438"/>
          </a:xfrm>
        </p:spPr>
        <p:txBody>
          <a:bodyPr>
            <a:normAutofit fontScale="85000" lnSpcReduction="20000"/>
          </a:bodyPr>
          <a:lstStyle/>
          <a:p>
            <a:r>
              <a:rPr lang="en-US" sz="1400" dirty="0"/>
              <a:t>GFM is used to consume one A condition unit into the repair of another unit</a:t>
            </a:r>
          </a:p>
          <a:p>
            <a:r>
              <a:rPr lang="en-US" sz="1400" dirty="0"/>
              <a:t>Enter your </a:t>
            </a:r>
            <a:r>
              <a:rPr lang="en-US" sz="1400" dirty="0" err="1"/>
              <a:t>DoDAAC</a:t>
            </a:r>
            <a:r>
              <a:rPr lang="en-US" sz="1400" dirty="0"/>
              <a:t> as the Supp Add</a:t>
            </a:r>
          </a:p>
          <a:p>
            <a:r>
              <a:rPr lang="en-US" sz="1400" dirty="0"/>
              <a:t>The MILSDOC will default to the document number the asset was received on</a:t>
            </a:r>
          </a:p>
          <a:p>
            <a:r>
              <a:rPr lang="en-US" sz="1400" dirty="0"/>
              <a:t>Update the action date to the date the asset was consumed</a:t>
            </a:r>
          </a:p>
          <a:p>
            <a:r>
              <a:rPr lang="en-US" sz="1400" dirty="0"/>
              <a:t>Management code- was there a repairable F condition asset that this asset is replacing? If yes, choose 5G and receive that F condition asset into CAV-RP. If no choose 5A and click Submit.</a:t>
            </a:r>
          </a:p>
          <a:p>
            <a:r>
              <a:rPr lang="en-US" sz="1400" dirty="0"/>
              <a:t>Example: You repair both Pen Caps (sub assembly) and whole pens (main assembly). You are consuming a CAV-RP reported A condition Pen Cap into the repair of a whole Pen. Did whole pen come in with an F condition Cap (use 5G) or was it missing when it came in for repair (use 5A)?</a:t>
            </a:r>
          </a:p>
          <a:p>
            <a:pPr marL="0" indent="0">
              <a:buNone/>
            </a:pPr>
            <a:endParaRPr lang="en-US" sz="1300" dirty="0"/>
          </a:p>
          <a:p>
            <a:pPr marL="0" indent="0" algn="ctr">
              <a:buNone/>
            </a:pPr>
            <a:endParaRPr lang="en-US" dirty="0"/>
          </a:p>
        </p:txBody>
      </p:sp>
      <p:pic>
        <p:nvPicPr>
          <p:cNvPr id="10" name="Picture 9" descr="Graphical user interface, application, Word&#10;&#10;Description automatically generated">
            <a:extLst>
              <a:ext uri="{FF2B5EF4-FFF2-40B4-BE49-F238E27FC236}">
                <a16:creationId xmlns:a16="http://schemas.microsoft.com/office/drawing/2014/main" id="{4827895C-FA0E-F229-C224-B8F6826AA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5532"/>
            <a:ext cx="9144000" cy="3321136"/>
          </a:xfrm>
          <a:prstGeom prst="rect">
            <a:avLst/>
          </a:prstGeom>
        </p:spPr>
      </p:pic>
    </p:spTree>
    <p:extLst>
      <p:ext uri="{BB962C8B-B14F-4D97-AF65-F5344CB8AC3E}">
        <p14:creationId xmlns:p14="http://schemas.microsoft.com/office/powerpoint/2010/main" val="40205960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p:cNvSpPr/>
          <p:nvPr/>
        </p:nvSpPr>
        <p:spPr>
          <a:xfrm>
            <a:off x="7878343" y="3518198"/>
            <a:ext cx="999178" cy="1895412"/>
          </a:xfrm>
          <a:prstGeom prst="round2Diag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1150723" y="-59594"/>
            <a:ext cx="7886700" cy="1325563"/>
          </a:xfrm>
        </p:spPr>
        <p:txBody>
          <a:bodyPr/>
          <a:lstStyle/>
          <a:p>
            <a:pPr algn="r"/>
            <a:r>
              <a:rPr lang="en-US" dirty="0"/>
              <a:t>Proof of Shipment</a:t>
            </a:r>
          </a:p>
        </p:txBody>
      </p:sp>
      <p:sp>
        <p:nvSpPr>
          <p:cNvPr id="7" name="TextBox 6"/>
          <p:cNvSpPr txBox="1"/>
          <p:nvPr/>
        </p:nvSpPr>
        <p:spPr>
          <a:xfrm>
            <a:off x="0" y="3264118"/>
            <a:ext cx="2247216" cy="2769989"/>
          </a:xfrm>
          <a:prstGeom prst="rect">
            <a:avLst/>
          </a:prstGeom>
          <a:noFill/>
        </p:spPr>
        <p:txBody>
          <a:bodyPr wrap="square" rtlCol="0">
            <a:spAutoFit/>
          </a:bodyPr>
          <a:lstStyle/>
          <a:p>
            <a:pPr marL="285750" indent="-285750">
              <a:buFont typeface="Arial" panose="020B0604020202020204" pitchFamily="34" charset="0"/>
              <a:buChar char="•"/>
            </a:pPr>
            <a:r>
              <a:rPr lang="en-US" sz="1200" dirty="0"/>
              <a:t>Enter asset selection information and hit GO, then select asset.</a:t>
            </a:r>
          </a:p>
          <a:p>
            <a:pPr marL="285750" indent="-285750">
              <a:buFont typeface="Arial" panose="020B0604020202020204" pitchFamily="34" charset="0"/>
              <a:buChar char="•"/>
            </a:pPr>
            <a:r>
              <a:rPr lang="en-US" sz="1200" dirty="0"/>
              <a:t>You can then review the information on top to ensure you selected the correct shipment.</a:t>
            </a:r>
          </a:p>
          <a:p>
            <a:pPr marL="285750" indent="-285750">
              <a:buFont typeface="Arial" panose="020B0604020202020204" pitchFamily="34" charset="0"/>
              <a:buChar char="•"/>
            </a:pPr>
            <a:r>
              <a:rPr lang="en-US" sz="1200" dirty="0"/>
              <a:t>Enter the shipment Mode- How the asset was shipped i.e. Air (J), Ground (G), etc.</a:t>
            </a:r>
          </a:p>
          <a:p>
            <a:pPr marL="285750" indent="-285750">
              <a:buFont typeface="Arial" panose="020B0604020202020204" pitchFamily="34" charset="0"/>
              <a:buChar char="•"/>
            </a:pPr>
            <a:r>
              <a:rPr lang="en-US" sz="1200" dirty="0"/>
              <a:t>Enter SCAC Code- See list of SCAC Codes.</a:t>
            </a:r>
          </a:p>
          <a:p>
            <a:pPr marL="285750" indent="-285750">
              <a:buFont typeface="Arial" panose="020B0604020202020204" pitchFamily="34" charset="0"/>
              <a:buChar char="•"/>
            </a:pPr>
            <a:r>
              <a:rPr lang="en-US" sz="1200" dirty="0"/>
              <a:t>Enter Tracking Number</a:t>
            </a:r>
          </a:p>
          <a:p>
            <a:endParaRPr lang="en-US" dirty="0"/>
          </a:p>
        </p:txBody>
      </p:sp>
      <p:pic>
        <p:nvPicPr>
          <p:cNvPr id="10" name="Picture 9"/>
          <p:cNvPicPr>
            <a:picLocks noChangeAspect="1"/>
          </p:cNvPicPr>
          <p:nvPr/>
        </p:nvPicPr>
        <p:blipFill>
          <a:blip r:embed="rId3"/>
          <a:stretch>
            <a:fillRect/>
          </a:stretch>
        </p:blipFill>
        <p:spPr>
          <a:xfrm>
            <a:off x="2247216" y="2907647"/>
            <a:ext cx="5308734" cy="3818208"/>
          </a:xfrm>
          <a:prstGeom prst="rect">
            <a:avLst/>
          </a:prstGeom>
          <a:ln>
            <a:solidFill>
              <a:schemeClr val="tx1"/>
            </a:solidFill>
          </a:ln>
        </p:spPr>
      </p:pic>
      <p:graphicFrame>
        <p:nvGraphicFramePr>
          <p:cNvPr id="11" name="Object 10"/>
          <p:cNvGraphicFramePr>
            <a:graphicFrameLocks noChangeAspect="1"/>
          </p:cNvGraphicFramePr>
          <p:nvPr>
            <p:extLst>
              <p:ext uri="{D42A27DB-BD31-4B8C-83A1-F6EECF244321}">
                <p14:modId xmlns:p14="http://schemas.microsoft.com/office/powerpoint/2010/main" val="2368679148"/>
              </p:ext>
            </p:extLst>
          </p:nvPr>
        </p:nvGraphicFramePr>
        <p:xfrm>
          <a:off x="7878343" y="4553244"/>
          <a:ext cx="914400" cy="806450"/>
        </p:xfrm>
        <a:graphic>
          <a:graphicData uri="http://schemas.openxmlformats.org/presentationml/2006/ole">
            <mc:AlternateContent xmlns:mc="http://schemas.openxmlformats.org/markup-compatibility/2006">
              <mc:Choice xmlns:v="urn:schemas-microsoft-com:vml" Requires="v">
                <p:oleObj name="Document" showAsIcon="1" r:id="rId4" imgW="914400" imgH="806400" progId="Word.Document.12">
                  <p:embed/>
                </p:oleObj>
              </mc:Choice>
              <mc:Fallback>
                <p:oleObj name="Document" showAsIcon="1" r:id="rId4" imgW="914400" imgH="806400" progId="Word.Document.12">
                  <p:embed/>
                  <p:pic>
                    <p:nvPicPr>
                      <p:cNvPr id="11" name="Object 10"/>
                      <p:cNvPicPr/>
                      <p:nvPr/>
                    </p:nvPicPr>
                    <p:blipFill>
                      <a:blip r:embed="rId5"/>
                      <a:stretch>
                        <a:fillRect/>
                      </a:stretch>
                    </p:blipFill>
                    <p:spPr>
                      <a:xfrm>
                        <a:off x="7878343" y="4553244"/>
                        <a:ext cx="914400" cy="806450"/>
                      </a:xfrm>
                      <a:prstGeom prst="rect">
                        <a:avLst/>
                      </a:prstGeom>
                    </p:spPr>
                  </p:pic>
                </p:oleObj>
              </mc:Fallback>
            </mc:AlternateContent>
          </a:graphicData>
        </a:graphic>
      </p:graphicFrame>
      <p:sp>
        <p:nvSpPr>
          <p:cNvPr id="14" name="TextBox 13"/>
          <p:cNvSpPr txBox="1"/>
          <p:nvPr/>
        </p:nvSpPr>
        <p:spPr>
          <a:xfrm>
            <a:off x="8053955" y="3819573"/>
            <a:ext cx="647953" cy="646331"/>
          </a:xfrm>
          <a:prstGeom prst="rect">
            <a:avLst/>
          </a:prstGeom>
          <a:noFill/>
        </p:spPr>
        <p:txBody>
          <a:bodyPr wrap="square" rtlCol="0">
            <a:spAutoFit/>
          </a:bodyPr>
          <a:lstStyle/>
          <a:p>
            <a:r>
              <a:rPr lang="en-US" sz="1200" dirty="0"/>
              <a:t>List of SCAC Codes</a:t>
            </a:r>
          </a:p>
        </p:txBody>
      </p:sp>
      <p:pic>
        <p:nvPicPr>
          <p:cNvPr id="4" name="Picture 3" descr="Graphical user interface, application&#10;&#10;Description automatically generated">
            <a:extLst>
              <a:ext uri="{FF2B5EF4-FFF2-40B4-BE49-F238E27FC236}">
                <a16:creationId xmlns:a16="http://schemas.microsoft.com/office/drawing/2014/main" id="{07794FBB-CD7D-0636-8B61-187EE1BEEA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478" y="1350170"/>
            <a:ext cx="8611043" cy="1473276"/>
          </a:xfrm>
          <a:prstGeom prst="rect">
            <a:avLst/>
          </a:prstGeom>
          <a:ln>
            <a:solidFill>
              <a:schemeClr val="tx1"/>
            </a:solidFill>
          </a:ln>
        </p:spPr>
      </p:pic>
    </p:spTree>
    <p:extLst>
      <p:ext uri="{BB962C8B-B14F-4D97-AF65-F5344CB8AC3E}">
        <p14:creationId xmlns:p14="http://schemas.microsoft.com/office/powerpoint/2010/main" val="4267623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r"/>
            <a:r>
              <a:rPr lang="en-US" sz="2800" b="1" dirty="0">
                <a:latin typeface="Arial" panose="020B0604020202020204" pitchFamily="34" charset="0"/>
                <a:cs typeface="Arial" panose="020B0604020202020204" pitchFamily="34" charset="0"/>
              </a:rPr>
              <a:t>Preprint and Reprint DD1348</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030" y="1589801"/>
            <a:ext cx="6823524" cy="3378374"/>
          </a:xfrm>
          <a:prstGeom prst="rect">
            <a:avLst/>
          </a:prstGeom>
        </p:spPr>
      </p:pic>
      <p:sp>
        <p:nvSpPr>
          <p:cNvPr id="4" name="TextBox 3"/>
          <p:cNvSpPr txBox="1"/>
          <p:nvPr/>
        </p:nvSpPr>
        <p:spPr>
          <a:xfrm>
            <a:off x="284205" y="5020116"/>
            <a:ext cx="8139175" cy="1200329"/>
          </a:xfrm>
          <a:prstGeom prst="rect">
            <a:avLst/>
          </a:prstGeom>
          <a:noFill/>
        </p:spPr>
        <p:txBody>
          <a:bodyPr wrap="square" rtlCol="0">
            <a:spAutoFit/>
          </a:bodyPr>
          <a:lstStyle/>
          <a:p>
            <a:pPr marL="285750" indent="-285750">
              <a:buFont typeface="Wingdings" panose="05000000000000000000" pitchFamily="2" charset="2"/>
              <a:buChar char="ü"/>
            </a:pPr>
            <a:r>
              <a:rPr lang="en-US" dirty="0"/>
              <a:t>Preprinting DD1348 before shipping is the same process as shipping the asset</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Reprinting a DD1348 after a shipment is processed is as simple as entering the search criteria for the asset and printing the DD1348 again.</a:t>
            </a:r>
          </a:p>
        </p:txBody>
      </p:sp>
    </p:spTree>
    <p:extLst>
      <p:ext uri="{BB962C8B-B14F-4D97-AF65-F5344CB8AC3E}">
        <p14:creationId xmlns:p14="http://schemas.microsoft.com/office/powerpoint/2010/main" val="2709956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367" y="-92393"/>
            <a:ext cx="7886700" cy="1325563"/>
          </a:xfrm>
        </p:spPr>
        <p:txBody>
          <a:bodyPr/>
          <a:lstStyle/>
          <a:p>
            <a:pPr algn="r"/>
            <a:r>
              <a:rPr lang="en-US" dirty="0"/>
              <a:t>Shipment Warnings</a:t>
            </a:r>
          </a:p>
        </p:txBody>
      </p:sp>
      <p:sp>
        <p:nvSpPr>
          <p:cNvPr id="3" name="Content Placeholder 2"/>
          <p:cNvSpPr>
            <a:spLocks noGrp="1"/>
          </p:cNvSpPr>
          <p:nvPr>
            <p:ph idx="1"/>
          </p:nvPr>
        </p:nvSpPr>
        <p:spPr>
          <a:xfrm>
            <a:off x="628650" y="1483984"/>
            <a:ext cx="7886700" cy="760129"/>
          </a:xfrm>
        </p:spPr>
        <p:txBody>
          <a:bodyPr/>
          <a:lstStyle/>
          <a:p>
            <a:pPr marL="0" indent="0" algn="ctr">
              <a:buNone/>
            </a:pPr>
            <a:r>
              <a:rPr lang="en-US" dirty="0"/>
              <a:t>Shipment Warnings and Information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119" y="2244135"/>
            <a:ext cx="3753053" cy="1079160"/>
          </a:xfrm>
          <a:prstGeom prst="rect">
            <a:avLst/>
          </a:prstGeom>
          <a:ln>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119" y="3594711"/>
            <a:ext cx="5019231" cy="1294939"/>
          </a:xfrm>
          <a:prstGeom prst="rect">
            <a:avLst/>
          </a:prstGeom>
          <a:ln>
            <a:solidFill>
              <a:schemeClr val="tx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6119" y="4990468"/>
            <a:ext cx="5019231" cy="1276732"/>
          </a:xfrm>
          <a:prstGeom prst="rect">
            <a:avLst/>
          </a:prstGeom>
          <a:ln>
            <a:solidFill>
              <a:schemeClr val="tx1"/>
            </a:solidFill>
          </a:ln>
        </p:spPr>
      </p:pic>
      <p:sp>
        <p:nvSpPr>
          <p:cNvPr id="9" name="TextBox 8">
            <a:extLst>
              <a:ext uri="{FF2B5EF4-FFF2-40B4-BE49-F238E27FC236}">
                <a16:creationId xmlns:a16="http://schemas.microsoft.com/office/drawing/2014/main" id="{722CAFA9-1461-B548-F3DD-23DFA9E91462}"/>
              </a:ext>
            </a:extLst>
          </p:cNvPr>
          <p:cNvSpPr txBox="1"/>
          <p:nvPr/>
        </p:nvSpPr>
        <p:spPr>
          <a:xfrm>
            <a:off x="173406" y="3701282"/>
            <a:ext cx="3100482"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a:t>If you choose “Shipment to Stock” for PBL assets, classified assets, and/or assets that have active requisitions will receive a warning message. </a:t>
            </a:r>
          </a:p>
          <a:p>
            <a:endParaRPr lang="en-US" sz="1600" dirty="0">
              <a:solidFill>
                <a:srgbClr val="FF0000"/>
              </a:solidFill>
            </a:endParaRPr>
          </a:p>
          <a:p>
            <a:pPr algn="ctr"/>
            <a:r>
              <a:rPr lang="en-US" sz="1600" b="1" dirty="0">
                <a:solidFill>
                  <a:srgbClr val="FF0000"/>
                </a:solidFill>
              </a:rPr>
              <a:t>**Reach out to your CAV-RP    Analyst if you have questions about a warning message you receive.</a:t>
            </a:r>
          </a:p>
        </p:txBody>
      </p:sp>
      <p:sp>
        <p:nvSpPr>
          <p:cNvPr id="11" name="TextBox 10">
            <a:extLst>
              <a:ext uri="{FF2B5EF4-FFF2-40B4-BE49-F238E27FC236}">
                <a16:creationId xmlns:a16="http://schemas.microsoft.com/office/drawing/2014/main" id="{A3B47ABC-BDA2-714D-1B32-8AFA8673F885}"/>
              </a:ext>
            </a:extLst>
          </p:cNvPr>
          <p:cNvSpPr txBox="1"/>
          <p:nvPr/>
        </p:nvSpPr>
        <p:spPr>
          <a:xfrm>
            <a:off x="111760" y="2494927"/>
            <a:ext cx="3223775"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J condition shipments will automatically RE-ID to F condition before processing. </a:t>
            </a:r>
          </a:p>
        </p:txBody>
      </p:sp>
    </p:spTree>
    <p:extLst>
      <p:ext uri="{BB962C8B-B14F-4D97-AF65-F5344CB8AC3E}">
        <p14:creationId xmlns:p14="http://schemas.microsoft.com/office/powerpoint/2010/main" val="2984045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55CBB-9743-209E-4423-998832ACD1DD}"/>
              </a:ext>
            </a:extLst>
          </p:cNvPr>
          <p:cNvSpPr>
            <a:spLocks noGrp="1"/>
          </p:cNvSpPr>
          <p:nvPr>
            <p:ph type="title"/>
          </p:nvPr>
        </p:nvSpPr>
        <p:spPr>
          <a:xfrm>
            <a:off x="628650" y="0"/>
            <a:ext cx="7886700" cy="1325563"/>
          </a:xfrm>
        </p:spPr>
        <p:txBody>
          <a:bodyPr>
            <a:normAutofit/>
          </a:bodyPr>
          <a:lstStyle/>
          <a:p>
            <a:pPr algn="r"/>
            <a:r>
              <a:rPr lang="en-US" sz="2800" b="1" dirty="0">
                <a:latin typeface="Arial" panose="020B0604020202020204" pitchFamily="34" charset="0"/>
                <a:cs typeface="Arial" panose="020B0604020202020204" pitchFamily="34" charset="0"/>
              </a:rPr>
              <a:t>Shipment Questions</a:t>
            </a:r>
          </a:p>
        </p:txBody>
      </p:sp>
      <p:sp>
        <p:nvSpPr>
          <p:cNvPr id="4" name="Rectangle 3">
            <a:extLst>
              <a:ext uri="{FF2B5EF4-FFF2-40B4-BE49-F238E27FC236}">
                <a16:creationId xmlns:a16="http://schemas.microsoft.com/office/drawing/2014/main" id="{C6FB7A71-4D19-02AF-36B0-C58EF26B0E21}"/>
              </a:ext>
            </a:extLst>
          </p:cNvPr>
          <p:cNvSpPr/>
          <p:nvPr/>
        </p:nvSpPr>
        <p:spPr>
          <a:xfrm>
            <a:off x="5644664" y="1149363"/>
            <a:ext cx="2141932" cy="5386090"/>
          </a:xfrm>
          <a:prstGeom prst="rect">
            <a:avLst/>
          </a:prstGeom>
          <a:noFill/>
        </p:spPr>
        <p:txBody>
          <a:bodyPr wrap="none" lIns="91440" tIns="45720" rIns="91440" bIns="45720">
            <a:spAutoFit/>
          </a:bodyPr>
          <a:lstStyle/>
          <a:p>
            <a:pPr algn="ctr"/>
            <a:r>
              <a:rPr lang="en-US" sz="3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ook Antiqua" panose="02040602050305030304" pitchFamily="18" charset="0"/>
              </a:rPr>
              <a:t>?</a:t>
            </a:r>
          </a:p>
        </p:txBody>
      </p:sp>
      <p:pic>
        <p:nvPicPr>
          <p:cNvPr id="5" name="Picture 2">
            <a:extLst>
              <a:ext uri="{FF2B5EF4-FFF2-40B4-BE49-F238E27FC236}">
                <a16:creationId xmlns:a16="http://schemas.microsoft.com/office/drawing/2014/main" id="{CBD5A26B-23F7-0725-0E09-1485EA7A7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548" y="2461283"/>
            <a:ext cx="30480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738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noChangeAspect="1"/>
          </p:cNvSpPr>
          <p:nvPr/>
        </p:nvSpPr>
        <p:spPr bwMode="auto">
          <a:xfrm>
            <a:off x="3138654" y="508953"/>
            <a:ext cx="5855865" cy="66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gn="r" defTabSz="685800">
              <a:lnSpc>
                <a:spcPts val="1650"/>
              </a:lnSpc>
              <a:defRPr/>
            </a:pPr>
            <a:endParaRPr lang="en-US" altLang="en-US" sz="2800" b="1" dirty="0">
              <a:latin typeface="Arial" panose="020B0604020202020204" pitchFamily="34" charset="0"/>
              <a:cs typeface="Arial" panose="020B0604020202020204" pitchFamily="34" charset="0"/>
            </a:endParaRPr>
          </a:p>
          <a:p>
            <a:pPr algn="r" defTabSz="685800">
              <a:lnSpc>
                <a:spcPts val="1650"/>
              </a:lnSpc>
              <a:defRPr/>
            </a:pPr>
            <a:endParaRPr lang="en-US" altLang="en-US" sz="2800" b="1" dirty="0">
              <a:latin typeface="Arial" panose="020B0604020202020204" pitchFamily="34" charset="0"/>
              <a:cs typeface="Arial" panose="020B0604020202020204" pitchFamily="34" charset="0"/>
            </a:endParaRPr>
          </a:p>
          <a:p>
            <a:pPr algn="r" defTabSz="685800">
              <a:lnSpc>
                <a:spcPts val="1650"/>
              </a:lnSpc>
              <a:defRPr/>
            </a:pPr>
            <a:r>
              <a:rPr lang="en-US" altLang="en-US" sz="2800" b="1" dirty="0">
                <a:latin typeface="Arial" panose="020B0604020202020204" pitchFamily="34" charset="0"/>
                <a:cs typeface="Arial" panose="020B0604020202020204" pitchFamily="34" charset="0"/>
              </a:rPr>
              <a:t>Reporting and Misc. </a:t>
            </a:r>
          </a:p>
        </p:txBody>
      </p:sp>
      <p:sp>
        <p:nvSpPr>
          <p:cNvPr id="9" name="Text Placeholder 5">
            <a:extLst>
              <a:ext uri="{FF2B5EF4-FFF2-40B4-BE49-F238E27FC236}">
                <a16:creationId xmlns:a16="http://schemas.microsoft.com/office/drawing/2014/main" id="{1757BA85-68C9-3481-928C-4C6A41B300C5}"/>
              </a:ext>
            </a:extLst>
          </p:cNvPr>
          <p:cNvSpPr>
            <a:spLocks noGrp="1"/>
          </p:cNvSpPr>
          <p:nvPr>
            <p:ph type="body" sz="half" idx="2"/>
          </p:nvPr>
        </p:nvSpPr>
        <p:spPr>
          <a:xfrm>
            <a:off x="2682240" y="2199935"/>
            <a:ext cx="3779520" cy="2859745"/>
          </a:xfrm>
        </p:spPr>
        <p:txBody>
          <a:bodyPr>
            <a:normAutofit/>
          </a:bodyPr>
          <a:lstStyle/>
          <a:p>
            <a:pPr algn="r"/>
            <a:r>
              <a:rPr lang="en-US" sz="2600" dirty="0">
                <a:solidFill>
                  <a:srgbClr val="002060"/>
                </a:solidFill>
              </a:rPr>
              <a:t>	</a:t>
            </a:r>
            <a:endParaRPr lang="en-US" sz="2600" dirty="0">
              <a:solidFill>
                <a:srgbClr val="002060"/>
              </a:solidFill>
              <a:sym typeface="Wingdings" panose="05000000000000000000" pitchFamily="2" charset="2"/>
            </a:endParaRPr>
          </a:p>
          <a:p>
            <a:endParaRPr lang="en-US" sz="2800" b="1" dirty="0">
              <a:sym typeface="Wingdings" panose="05000000000000000000" pitchFamily="2" charset="2"/>
            </a:endParaRPr>
          </a:p>
          <a:p>
            <a:pPr marL="800100" lvl="1" indent="-342900">
              <a:buFont typeface="Arial" panose="020B0604020202020204" pitchFamily="34" charset="0"/>
              <a:buChar char="•"/>
            </a:pPr>
            <a:r>
              <a:rPr lang="en-US" sz="2800" dirty="0">
                <a:sym typeface="Wingdings" panose="05000000000000000000" pitchFamily="2" charset="2"/>
              </a:rPr>
              <a:t>GFM Creation</a:t>
            </a:r>
          </a:p>
          <a:p>
            <a:pPr marL="800100" lvl="1" indent="-342900">
              <a:buFont typeface="Arial" panose="020B0604020202020204" pitchFamily="34" charset="0"/>
              <a:buChar char="•"/>
            </a:pPr>
            <a:r>
              <a:rPr lang="en-US" sz="2800" dirty="0">
                <a:sym typeface="Wingdings" panose="05000000000000000000" pitchFamily="2" charset="2"/>
              </a:rPr>
              <a:t>RP Reporting</a:t>
            </a:r>
          </a:p>
          <a:p>
            <a:pPr marL="800100" lvl="1" indent="-342900">
              <a:buFont typeface="Arial" panose="020B0604020202020204" pitchFamily="34" charset="0"/>
              <a:buChar char="•"/>
            </a:pPr>
            <a:r>
              <a:rPr lang="en-US" sz="2800" dirty="0">
                <a:sym typeface="Wingdings" panose="05000000000000000000" pitchFamily="2" charset="2"/>
              </a:rPr>
              <a:t>Misc. Functions</a:t>
            </a:r>
          </a:p>
          <a:p>
            <a:pPr marL="800100" lvl="1" indent="-342900">
              <a:buFont typeface="Arial" panose="020B0604020202020204" pitchFamily="34" charset="0"/>
              <a:buChar char="•"/>
            </a:pPr>
            <a:endParaRPr lang="en-US" sz="2200" dirty="0">
              <a:solidFill>
                <a:srgbClr val="002060"/>
              </a:solidFill>
              <a:sym typeface="Wingdings" panose="05000000000000000000" pitchFamily="2" charset="2"/>
            </a:endParaRPr>
          </a:p>
          <a:p>
            <a:pPr lvl="1"/>
            <a:endParaRPr lang="en-US" sz="2200" dirty="0">
              <a:solidFill>
                <a:srgbClr val="002060"/>
              </a:solidFill>
              <a:sym typeface="Wingdings" panose="05000000000000000000" pitchFamily="2" charset="2"/>
            </a:endParaRPr>
          </a:p>
          <a:p>
            <a:pPr marL="342900" indent="-342900">
              <a:buFont typeface="Arial" panose="020B0604020202020204" pitchFamily="34" charset="0"/>
              <a:buChar char="•"/>
            </a:pPr>
            <a:endParaRPr lang="en-US" sz="2400" dirty="0">
              <a:solidFill>
                <a:srgbClr val="002060"/>
              </a:solidFill>
              <a:sym typeface="Wingdings" panose="05000000000000000000" pitchFamily="2" charset="2"/>
            </a:endParaRPr>
          </a:p>
        </p:txBody>
      </p:sp>
    </p:spTree>
    <p:extLst>
      <p:ext uri="{BB962C8B-B14F-4D97-AF65-F5344CB8AC3E}">
        <p14:creationId xmlns:p14="http://schemas.microsoft.com/office/powerpoint/2010/main" val="21638545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8C03E-4150-3DCB-6BD6-8A7E9FB05002}"/>
              </a:ext>
            </a:extLst>
          </p:cNvPr>
          <p:cNvSpPr>
            <a:spLocks noGrp="1"/>
          </p:cNvSpPr>
          <p:nvPr>
            <p:ph type="title"/>
          </p:nvPr>
        </p:nvSpPr>
        <p:spPr>
          <a:xfrm>
            <a:off x="7026200" y="0"/>
            <a:ext cx="1730939" cy="1325563"/>
          </a:xfrm>
        </p:spPr>
        <p:txBody>
          <a:bodyPr>
            <a:normAutofit/>
          </a:bodyPr>
          <a:lstStyle/>
          <a:p>
            <a:r>
              <a:rPr lang="en-US" sz="2800" b="1" dirty="0">
                <a:latin typeface="Arial" panose="020B0604020202020204" pitchFamily="34" charset="0"/>
                <a:cs typeface="Arial" panose="020B0604020202020204" pitchFamily="34" charset="0"/>
              </a:rPr>
              <a:t>RP GFM</a:t>
            </a:r>
          </a:p>
        </p:txBody>
      </p:sp>
      <p:pic>
        <p:nvPicPr>
          <p:cNvPr id="4" name="Picture 3" descr="Graphical user interface, application, Word&#10;&#10;Description automatically generated">
            <a:extLst>
              <a:ext uri="{FF2B5EF4-FFF2-40B4-BE49-F238E27FC236}">
                <a16:creationId xmlns:a16="http://schemas.microsoft.com/office/drawing/2014/main" id="{8B2E330D-F538-79BD-256C-7FEE7E0FF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65023"/>
            <a:ext cx="9144000" cy="2110154"/>
          </a:xfrm>
          <a:prstGeom prst="rect">
            <a:avLst/>
          </a:prstGeom>
          <a:ln>
            <a:solidFill>
              <a:schemeClr val="tx1"/>
            </a:solidFill>
          </a:ln>
        </p:spPr>
      </p:pic>
      <p:pic>
        <p:nvPicPr>
          <p:cNvPr id="3" name="Picture 2" descr="A picture containing text&#10;&#10;Description automatically generated">
            <a:extLst>
              <a:ext uri="{FF2B5EF4-FFF2-40B4-BE49-F238E27FC236}">
                <a16:creationId xmlns:a16="http://schemas.microsoft.com/office/drawing/2014/main" id="{EA706207-A862-F3E0-22C4-0CCCF001A1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795568"/>
            <a:ext cx="836644" cy="608468"/>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923BBCC8-C350-1161-CE56-5A10794FC1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1356" y="3795568"/>
            <a:ext cx="836644" cy="608468"/>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715E367C-AE09-8243-5EA9-37F45CFAAF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9773" y="3795568"/>
            <a:ext cx="836644" cy="608468"/>
          </a:xfrm>
          <a:prstGeom prst="rect">
            <a:avLst/>
          </a:prstGeom>
        </p:spPr>
      </p:pic>
    </p:spTree>
    <p:extLst>
      <p:ext uri="{BB962C8B-B14F-4D97-AF65-F5344CB8AC3E}">
        <p14:creationId xmlns:p14="http://schemas.microsoft.com/office/powerpoint/2010/main" val="264551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11B294-BE9D-C7E1-3044-EA661DC85D2D}"/>
              </a:ext>
            </a:extLst>
          </p:cNvPr>
          <p:cNvSpPr/>
          <p:nvPr/>
        </p:nvSpPr>
        <p:spPr>
          <a:xfrm>
            <a:off x="3227296" y="441063"/>
            <a:ext cx="5916704" cy="325858"/>
          </a:xfrm>
          <a:prstGeom prst="rect">
            <a:avLst/>
          </a:prstGeom>
        </p:spPr>
        <p:txBody>
          <a:bodyPr wrap="square">
            <a:spAutoFit/>
          </a:bodyPr>
          <a:lstStyle/>
          <a:p>
            <a:pPr algn="r" defTabSz="685800">
              <a:lnSpc>
                <a:spcPts val="1650"/>
              </a:lnSpc>
              <a:defRPr/>
            </a:pPr>
            <a:r>
              <a:rPr lang="en-US" altLang="en-US" sz="2000" b="1" dirty="0">
                <a:latin typeface="Arial" panose="020B0604020202020204" pitchFamily="34" charset="0"/>
                <a:cs typeface="Arial" panose="020B0604020202020204" pitchFamily="34" charset="0"/>
              </a:rPr>
              <a:t>Terminology change between CAV and CAV RP</a:t>
            </a:r>
            <a:endParaRPr lang="en-US" altLang="en-US" sz="2000"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B59E7649-13B4-BDD2-4250-855ABE9C1C03}"/>
              </a:ext>
            </a:extLst>
          </p:cNvPr>
          <p:cNvGraphicFramePr>
            <a:graphicFrameLocks noGrp="1"/>
          </p:cNvGraphicFramePr>
          <p:nvPr>
            <p:extLst>
              <p:ext uri="{D42A27DB-BD31-4B8C-83A1-F6EECF244321}">
                <p14:modId xmlns:p14="http://schemas.microsoft.com/office/powerpoint/2010/main" val="2945433519"/>
              </p:ext>
            </p:extLst>
          </p:nvPr>
        </p:nvGraphicFramePr>
        <p:xfrm>
          <a:off x="234779" y="1462680"/>
          <a:ext cx="8489092" cy="5266143"/>
        </p:xfrm>
        <a:graphic>
          <a:graphicData uri="http://schemas.openxmlformats.org/drawingml/2006/table">
            <a:tbl>
              <a:tblPr firstRow="1" bandRow="1">
                <a:tableStyleId>{69CF1AB2-1976-4502-BF36-3FF5EA218861}</a:tableStyleId>
              </a:tblPr>
              <a:tblGrid>
                <a:gridCol w="4244546">
                  <a:extLst>
                    <a:ext uri="{9D8B030D-6E8A-4147-A177-3AD203B41FA5}">
                      <a16:colId xmlns:a16="http://schemas.microsoft.com/office/drawing/2014/main" val="1711008813"/>
                    </a:ext>
                  </a:extLst>
                </a:gridCol>
                <a:gridCol w="4244546">
                  <a:extLst>
                    <a:ext uri="{9D8B030D-6E8A-4147-A177-3AD203B41FA5}">
                      <a16:colId xmlns:a16="http://schemas.microsoft.com/office/drawing/2014/main" val="783399183"/>
                    </a:ext>
                  </a:extLst>
                </a:gridCol>
              </a:tblGrid>
              <a:tr h="563655">
                <a:tc>
                  <a:txBody>
                    <a:bodyPr/>
                    <a:lstStyle/>
                    <a:p>
                      <a:pPr algn="ctr" fontAlgn="b"/>
                      <a:r>
                        <a:rPr lang="en-US" sz="2000" b="1" u="none" strike="noStrike" dirty="0">
                          <a:solidFill>
                            <a:schemeClr val="tx1"/>
                          </a:solidFill>
                          <a:effectLst/>
                        </a:rPr>
                        <a:t>CAV Term</a:t>
                      </a:r>
                      <a:endParaRPr lang="en-US" sz="2000" b="1" i="0" u="none" strike="noStrike" dirty="0">
                        <a:solidFill>
                          <a:schemeClr val="tx1"/>
                        </a:solidFill>
                        <a:effectLst/>
                        <a:latin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000" b="1" u="none" strike="noStrike" dirty="0">
                          <a:solidFill>
                            <a:schemeClr val="tx1"/>
                          </a:solidFill>
                          <a:effectLst/>
                        </a:rPr>
                        <a:t>CAV-RP Term</a:t>
                      </a:r>
                      <a:endParaRPr lang="en-US" sz="2000" b="1" i="0" u="none" strike="noStrike" dirty="0">
                        <a:solidFill>
                          <a:schemeClr val="tx1"/>
                        </a:solidFill>
                        <a:effectLst/>
                        <a:latin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265735306"/>
                  </a:ext>
                </a:extLst>
              </a:tr>
              <a:tr h="671784">
                <a:tc>
                  <a:txBody>
                    <a:bodyPr/>
                    <a:lstStyle/>
                    <a:p>
                      <a:pPr algn="ctr" fontAlgn="b"/>
                      <a:r>
                        <a:rPr lang="en-US" sz="1800" b="0" u="none" strike="noStrike" dirty="0">
                          <a:solidFill>
                            <a:srgbClr val="000000"/>
                          </a:solidFill>
                          <a:effectLst/>
                        </a:rPr>
                        <a:t>NIIN </a:t>
                      </a:r>
                      <a:endParaRPr lang="en-US" sz="1800" b="0" i="0" u="none" strike="noStrike" dirty="0">
                        <a:solidFill>
                          <a:srgbClr val="000000"/>
                        </a:solidFill>
                        <a:effectLst/>
                        <a:latin typeface="Arial" panose="020B060402020202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en-US" sz="1800" b="0" u="none" strike="noStrike" dirty="0">
                          <a:solidFill>
                            <a:srgbClr val="000000"/>
                          </a:solidFill>
                          <a:effectLst/>
                        </a:rPr>
                        <a:t>Material</a:t>
                      </a:r>
                      <a:endParaRPr lang="en-US" sz="1800" b="0" i="0" u="none" strike="noStrike" dirty="0">
                        <a:solidFill>
                          <a:srgbClr val="000000"/>
                        </a:solidFill>
                        <a:effectLst/>
                        <a:latin typeface="Arial" panose="020B0604020202020204" pitchFamily="34" charset="0"/>
                      </a:endParaRPr>
                    </a:p>
                  </a:txBody>
                  <a:tcPr marL="6350" marR="6350" marT="635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70269419"/>
                  </a:ext>
                </a:extLst>
              </a:tr>
              <a:tr h="671784">
                <a:tc>
                  <a:txBody>
                    <a:bodyPr/>
                    <a:lstStyle/>
                    <a:p>
                      <a:pPr algn="ctr" fontAlgn="b"/>
                      <a:r>
                        <a:rPr lang="en-US" sz="1800" b="0" u="none" strike="noStrike" dirty="0">
                          <a:solidFill>
                            <a:srgbClr val="000000"/>
                          </a:solidFill>
                          <a:effectLst/>
                        </a:rPr>
                        <a:t>Source Document Number</a:t>
                      </a:r>
                      <a:endParaRPr lang="en-US"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b="0" u="none" strike="noStrike" dirty="0">
                          <a:solidFill>
                            <a:srgbClr val="000000"/>
                          </a:solidFill>
                          <a:effectLst/>
                        </a:rPr>
                        <a:t>DD1348 MILS Inbound</a:t>
                      </a:r>
                      <a:endParaRPr lang="en-US" sz="18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016131561"/>
                  </a:ext>
                </a:extLst>
              </a:tr>
              <a:tr h="671784">
                <a:tc>
                  <a:txBody>
                    <a:bodyPr/>
                    <a:lstStyle/>
                    <a:p>
                      <a:pPr algn="ctr" fontAlgn="b"/>
                      <a:r>
                        <a:rPr lang="en-US" sz="1800" b="0" u="none" strike="noStrike" dirty="0">
                          <a:solidFill>
                            <a:srgbClr val="000000"/>
                          </a:solidFill>
                          <a:effectLst/>
                        </a:rPr>
                        <a:t>Shipment Document Number </a:t>
                      </a:r>
                      <a:endParaRPr lang="en-US"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b="0" u="none" strike="noStrike">
                          <a:solidFill>
                            <a:srgbClr val="000000"/>
                          </a:solidFill>
                          <a:effectLst/>
                        </a:rPr>
                        <a:t>DD1348 MILS Outbound</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433338275"/>
                  </a:ext>
                </a:extLst>
              </a:tr>
              <a:tr h="671784">
                <a:tc>
                  <a:txBody>
                    <a:bodyPr/>
                    <a:lstStyle/>
                    <a:p>
                      <a:pPr algn="ctr" fontAlgn="b"/>
                      <a:r>
                        <a:rPr lang="en-US" sz="1800" b="0" u="none" strike="noStrike" dirty="0">
                          <a:solidFill>
                            <a:srgbClr val="000000"/>
                          </a:solidFill>
                          <a:effectLst/>
                        </a:rPr>
                        <a:t>Ship to </a:t>
                      </a:r>
                      <a:r>
                        <a:rPr lang="en-US" sz="1800" b="0" u="none" strike="noStrike" dirty="0" err="1">
                          <a:solidFill>
                            <a:srgbClr val="000000"/>
                          </a:solidFill>
                          <a:effectLst/>
                        </a:rPr>
                        <a:t>DoDAAC</a:t>
                      </a:r>
                      <a:endParaRPr lang="en-US"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b="0" u="none" strike="noStrike" dirty="0">
                          <a:solidFill>
                            <a:srgbClr val="000000"/>
                          </a:solidFill>
                          <a:effectLst/>
                        </a:rPr>
                        <a:t>SUPPADD</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2873648516"/>
                  </a:ext>
                </a:extLst>
              </a:tr>
              <a:tr h="671784">
                <a:tc>
                  <a:txBody>
                    <a:bodyPr/>
                    <a:lstStyle/>
                    <a:p>
                      <a:pPr algn="ctr" fontAlgn="b"/>
                      <a:r>
                        <a:rPr lang="en-US" sz="1800" b="0" u="none" strike="noStrike" dirty="0">
                          <a:solidFill>
                            <a:srgbClr val="000000"/>
                          </a:solidFill>
                          <a:effectLst/>
                        </a:rPr>
                        <a:t>MMD Report</a:t>
                      </a:r>
                      <a:endParaRPr lang="en-US"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b="0" u="none" strike="noStrike" dirty="0">
                          <a:solidFill>
                            <a:srgbClr val="000000"/>
                          </a:solidFill>
                          <a:effectLst/>
                        </a:rPr>
                        <a:t>Inventory labels</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701826501"/>
                  </a:ext>
                </a:extLst>
              </a:tr>
              <a:tr h="671784">
                <a:tc>
                  <a:txBody>
                    <a:bodyPr/>
                    <a:lstStyle/>
                    <a:p>
                      <a:pPr algn="ctr"/>
                      <a:r>
                        <a:rPr lang="en-US" dirty="0"/>
                        <a:t>SRA Requisition</a:t>
                      </a:r>
                    </a:p>
                  </a:txBody>
                  <a:tcPr anchor="ctr"/>
                </a:tc>
                <a:tc>
                  <a:txBody>
                    <a:bodyPr/>
                    <a:lstStyle/>
                    <a:p>
                      <a:pPr algn="ctr"/>
                      <a:r>
                        <a:rPr lang="en-US" dirty="0"/>
                        <a:t>GFM Creation</a:t>
                      </a:r>
                    </a:p>
                  </a:txBody>
                  <a:tcPr anchor="ctr"/>
                </a:tc>
                <a:extLst>
                  <a:ext uri="{0D108BD9-81ED-4DB2-BD59-A6C34878D82A}">
                    <a16:rowId xmlns:a16="http://schemas.microsoft.com/office/drawing/2014/main" val="867115804"/>
                  </a:ext>
                </a:extLst>
              </a:tr>
              <a:tr h="671784">
                <a:tc>
                  <a:txBody>
                    <a:bodyPr/>
                    <a:lstStyle/>
                    <a:p>
                      <a:pPr algn="ctr"/>
                      <a:r>
                        <a:rPr lang="en-US" dirty="0"/>
                        <a:t>Consume Shipment</a:t>
                      </a:r>
                    </a:p>
                  </a:txBody>
                  <a:tcPr anchor="ctr"/>
                </a:tc>
                <a:tc>
                  <a:txBody>
                    <a:bodyPr/>
                    <a:lstStyle/>
                    <a:p>
                      <a:pPr algn="ctr"/>
                      <a:r>
                        <a:rPr lang="en-US" dirty="0"/>
                        <a:t>GFM Goods Issue</a:t>
                      </a:r>
                    </a:p>
                  </a:txBody>
                  <a:tcPr anchor="ctr"/>
                </a:tc>
                <a:extLst>
                  <a:ext uri="{0D108BD9-81ED-4DB2-BD59-A6C34878D82A}">
                    <a16:rowId xmlns:a16="http://schemas.microsoft.com/office/drawing/2014/main" val="1134516204"/>
                  </a:ext>
                </a:extLst>
              </a:tr>
            </a:tbl>
          </a:graphicData>
        </a:graphic>
      </p:graphicFrame>
    </p:spTree>
    <p:extLst>
      <p:ext uri="{BB962C8B-B14F-4D97-AF65-F5344CB8AC3E}">
        <p14:creationId xmlns:p14="http://schemas.microsoft.com/office/powerpoint/2010/main" val="2929516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C27D8-6D23-324E-BD55-B4B8AF4F698D}"/>
              </a:ext>
            </a:extLst>
          </p:cNvPr>
          <p:cNvSpPr>
            <a:spLocks noGrp="1"/>
          </p:cNvSpPr>
          <p:nvPr>
            <p:ph type="title"/>
          </p:nvPr>
        </p:nvSpPr>
        <p:spPr>
          <a:xfrm>
            <a:off x="6010383" y="-107417"/>
            <a:ext cx="2669838" cy="1325563"/>
          </a:xfrm>
        </p:spPr>
        <p:txBody>
          <a:bodyPr>
            <a:normAutofit/>
          </a:bodyPr>
          <a:lstStyle/>
          <a:p>
            <a:pPr algn="r"/>
            <a:r>
              <a:rPr lang="en-US" sz="2800" b="1" dirty="0">
                <a:latin typeface="Arial" panose="020B0604020202020204" pitchFamily="34" charset="0"/>
                <a:cs typeface="Arial" panose="020B0604020202020204" pitchFamily="34" charset="0"/>
              </a:rPr>
              <a:t>GFM Creation</a:t>
            </a:r>
          </a:p>
        </p:txBody>
      </p:sp>
      <p:pic>
        <p:nvPicPr>
          <p:cNvPr id="4" name="Picture 3" descr="Graphical user interface, table&#10;&#10;Description automatically generated">
            <a:extLst>
              <a:ext uri="{FF2B5EF4-FFF2-40B4-BE49-F238E27FC236}">
                <a16:creationId xmlns:a16="http://schemas.microsoft.com/office/drawing/2014/main" id="{04E5CA01-38A1-DE0F-401C-6F088CC0B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9006"/>
            <a:ext cx="9144000" cy="4843629"/>
          </a:xfrm>
          <a:prstGeom prst="rect">
            <a:avLst/>
          </a:prstGeom>
        </p:spPr>
      </p:pic>
    </p:spTree>
    <p:extLst>
      <p:ext uri="{BB962C8B-B14F-4D97-AF65-F5344CB8AC3E}">
        <p14:creationId xmlns:p14="http://schemas.microsoft.com/office/powerpoint/2010/main" val="21546627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544" y="0"/>
            <a:ext cx="7886700" cy="1325563"/>
          </a:xfrm>
        </p:spPr>
        <p:txBody>
          <a:bodyPr/>
          <a:lstStyle/>
          <a:p>
            <a:pPr algn="r"/>
            <a:r>
              <a:rPr lang="en-US" dirty="0"/>
              <a:t>RP Reporting</a:t>
            </a:r>
          </a:p>
        </p:txBody>
      </p:sp>
      <p:sp>
        <p:nvSpPr>
          <p:cNvPr id="6" name="Rectangle 5"/>
          <p:cNvSpPr/>
          <p:nvPr/>
        </p:nvSpPr>
        <p:spPr>
          <a:xfrm>
            <a:off x="-452658" y="2802334"/>
            <a:ext cx="4671509" cy="4093428"/>
          </a:xfrm>
          <a:prstGeom prst="rect">
            <a:avLst/>
          </a:prstGeom>
        </p:spPr>
        <p:txBody>
          <a:bodyPr wrap="square">
            <a:spAutoFit/>
          </a:bodyPr>
          <a:lstStyle/>
          <a:p>
            <a:pPr marL="914400" lvl="1" indent="-457200">
              <a:buFont typeface="Arial" panose="020B0604020202020204" pitchFamily="34" charset="0"/>
              <a:buChar char="•"/>
            </a:pPr>
            <a:r>
              <a:rPr lang="en-US" sz="2000" b="1" dirty="0">
                <a:sym typeface="Wingdings" panose="05000000000000000000" pitchFamily="2" charset="2"/>
              </a:rPr>
              <a:t>Repair Requisition Report- </a:t>
            </a:r>
            <a:r>
              <a:rPr lang="en-US" sz="2000" i="1" dirty="0">
                <a:sym typeface="Wingdings" panose="05000000000000000000" pitchFamily="2" charset="2"/>
              </a:rPr>
              <a:t>view and fill requisitions- </a:t>
            </a:r>
            <a:r>
              <a:rPr lang="en-US" sz="2000" i="1" u="sng" dirty="0">
                <a:sym typeface="Wingdings" panose="05000000000000000000" pitchFamily="2" charset="2"/>
              </a:rPr>
              <a:t>See shipment slides</a:t>
            </a:r>
          </a:p>
          <a:p>
            <a:pPr marL="914400" lvl="1" indent="-457200">
              <a:buFont typeface="Arial" panose="020B0604020202020204" pitchFamily="34" charset="0"/>
              <a:buChar char="•"/>
            </a:pPr>
            <a:r>
              <a:rPr lang="en-US" sz="2000" b="1" dirty="0">
                <a:sym typeface="Wingdings" panose="05000000000000000000" pitchFamily="2" charset="2"/>
              </a:rPr>
              <a:t>Repair Material report-</a:t>
            </a:r>
            <a:r>
              <a:rPr lang="en-US" sz="2000" b="1" dirty="0">
                <a:solidFill>
                  <a:srgbClr val="FF0000"/>
                </a:solidFill>
                <a:sym typeface="Wingdings" panose="05000000000000000000" pitchFamily="2" charset="2"/>
              </a:rPr>
              <a:t>Summary</a:t>
            </a:r>
            <a:r>
              <a:rPr lang="en-US" sz="2000" b="1" dirty="0">
                <a:sym typeface="Wingdings" panose="05000000000000000000" pitchFamily="2" charset="2"/>
              </a:rPr>
              <a:t>- </a:t>
            </a:r>
            <a:r>
              <a:rPr lang="en-US" sz="2000" i="1" dirty="0">
                <a:sym typeface="Wingdings" panose="05000000000000000000" pitchFamily="2" charset="2"/>
              </a:rPr>
              <a:t>shows the current reported status of assets (once processed)</a:t>
            </a:r>
          </a:p>
          <a:p>
            <a:pPr marL="914400" lvl="1" indent="-457200">
              <a:buFont typeface="Arial" panose="020B0604020202020204" pitchFamily="34" charset="0"/>
              <a:buChar char="•"/>
            </a:pPr>
            <a:r>
              <a:rPr lang="en-US" sz="2000" b="1" dirty="0">
                <a:sym typeface="Wingdings" panose="05000000000000000000" pitchFamily="2" charset="2"/>
              </a:rPr>
              <a:t>Repair Material report- </a:t>
            </a:r>
            <a:r>
              <a:rPr lang="en-US" sz="2000" b="1" dirty="0">
                <a:solidFill>
                  <a:srgbClr val="FF0000"/>
                </a:solidFill>
                <a:sym typeface="Wingdings" panose="05000000000000000000" pitchFamily="2" charset="2"/>
              </a:rPr>
              <a:t>History</a:t>
            </a:r>
            <a:r>
              <a:rPr lang="en-US" sz="2000" b="1" dirty="0">
                <a:sym typeface="Wingdings" panose="05000000000000000000" pitchFamily="2" charset="2"/>
              </a:rPr>
              <a:t>- </a:t>
            </a:r>
            <a:r>
              <a:rPr lang="en-US" sz="2000" i="1" dirty="0">
                <a:sym typeface="Wingdings" panose="05000000000000000000" pitchFamily="2" charset="2"/>
              </a:rPr>
              <a:t>shows transaction history of assets</a:t>
            </a:r>
            <a:endParaRPr lang="en-US" sz="2000" b="1" i="1" dirty="0">
              <a:sym typeface="Wingdings" panose="05000000000000000000" pitchFamily="2" charset="2"/>
            </a:endParaRPr>
          </a:p>
          <a:p>
            <a:pPr marL="914400" lvl="1" indent="-457200">
              <a:buFont typeface="Arial" panose="020B0604020202020204" pitchFamily="34" charset="0"/>
              <a:buChar char="•"/>
            </a:pPr>
            <a:r>
              <a:rPr lang="en-US" sz="2000" b="1" dirty="0">
                <a:sym typeface="Wingdings" panose="05000000000000000000" pitchFamily="2" charset="2"/>
              </a:rPr>
              <a:t>Commercial Repair Turnaround Time (RTAT)-</a:t>
            </a:r>
            <a:r>
              <a:rPr lang="en-US" sz="2000" i="1" dirty="0">
                <a:sym typeface="Wingdings" panose="05000000000000000000" pitchFamily="2" charset="2"/>
              </a:rPr>
              <a:t>shows number of days between induction and today or induction and completion. </a:t>
            </a:r>
            <a:endParaRPr lang="en-US" sz="2000" b="1" dirty="0">
              <a:sym typeface="Wingdings" panose="05000000000000000000" pitchFamily="2" charset="2"/>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5264"/>
            <a:ext cx="9144000" cy="1397070"/>
          </a:xfrm>
          <a:prstGeom prst="rect">
            <a:avLst/>
          </a:prstGeom>
          <a:solidFill>
            <a:schemeClr val="tx1"/>
          </a:solidFill>
        </p:spPr>
      </p:pic>
      <p:sp>
        <p:nvSpPr>
          <p:cNvPr id="8" name="TextBox 7"/>
          <p:cNvSpPr txBox="1"/>
          <p:nvPr/>
        </p:nvSpPr>
        <p:spPr>
          <a:xfrm>
            <a:off x="4142051" y="2955147"/>
            <a:ext cx="4602278" cy="4124206"/>
          </a:xfrm>
          <a:prstGeom prst="rect">
            <a:avLst/>
          </a:prstGeom>
          <a:noFill/>
        </p:spPr>
        <p:txBody>
          <a:bodyPr wrap="square" rtlCol="0">
            <a:spAutoFit/>
          </a:bodyPr>
          <a:lstStyle/>
          <a:p>
            <a:pPr marL="914400" lvl="1" indent="-457200">
              <a:buFont typeface="Arial" panose="020B0604020202020204" pitchFamily="34" charset="0"/>
              <a:buChar char="•"/>
            </a:pPr>
            <a:r>
              <a:rPr lang="en-US" sz="2000" b="1" dirty="0">
                <a:sym typeface="Wingdings" panose="05000000000000000000" pitchFamily="2" charset="2"/>
              </a:rPr>
              <a:t>Due in Report- </a:t>
            </a:r>
            <a:r>
              <a:rPr lang="en-US" sz="2000" i="1" dirty="0">
                <a:sym typeface="Wingdings" panose="05000000000000000000" pitchFamily="2" charset="2"/>
              </a:rPr>
              <a:t>SIT report </a:t>
            </a:r>
            <a:r>
              <a:rPr lang="en-US" sz="2000" i="1" u="sng" dirty="0">
                <a:sym typeface="Wingdings" panose="05000000000000000000" pitchFamily="2" charset="2"/>
              </a:rPr>
              <a:t>See receipt slides</a:t>
            </a:r>
            <a:endParaRPr lang="en-US" sz="2000" b="1" u="sng" dirty="0">
              <a:sym typeface="Wingdings" panose="05000000000000000000" pitchFamily="2" charset="2"/>
            </a:endParaRPr>
          </a:p>
          <a:p>
            <a:pPr marL="914400" lvl="1" indent="-457200">
              <a:buFont typeface="Arial" panose="020B0604020202020204" pitchFamily="34" charset="0"/>
              <a:buChar char="•"/>
            </a:pPr>
            <a:r>
              <a:rPr lang="en-US" sz="2000" b="1" dirty="0">
                <a:sym typeface="Wingdings" panose="05000000000000000000" pitchFamily="2" charset="2"/>
              </a:rPr>
              <a:t>Commercial Repair Scorecard- </a:t>
            </a:r>
            <a:r>
              <a:rPr lang="en-US" sz="2000" i="1" dirty="0">
                <a:sym typeface="Wingdings" panose="05000000000000000000" pitchFamily="2" charset="2"/>
              </a:rPr>
              <a:t>Snapshot of key stats for SIT, past due ECDs, total open Requisitions</a:t>
            </a:r>
            <a:endParaRPr lang="en-US" sz="2000" b="1" dirty="0">
              <a:sym typeface="Wingdings" panose="05000000000000000000" pitchFamily="2" charset="2"/>
            </a:endParaRPr>
          </a:p>
          <a:p>
            <a:pPr marL="914400" lvl="1" indent="-457200">
              <a:buFont typeface="Arial" panose="020B0604020202020204" pitchFamily="34" charset="0"/>
              <a:buChar char="•"/>
            </a:pPr>
            <a:r>
              <a:rPr lang="en-US" sz="2000" b="1" dirty="0">
                <a:sym typeface="Wingdings" panose="05000000000000000000" pitchFamily="2" charset="2"/>
              </a:rPr>
              <a:t>Stock Reconciliation report- </a:t>
            </a:r>
            <a:r>
              <a:rPr lang="en-US" sz="2000" i="1" dirty="0">
                <a:sym typeface="Wingdings" panose="05000000000000000000" pitchFamily="2" charset="2"/>
              </a:rPr>
              <a:t>Shows summary of variance between CAV-RP stock and NAVY ERP</a:t>
            </a:r>
            <a:endParaRPr lang="en-US" sz="2000" b="1" dirty="0">
              <a:sym typeface="Wingdings" panose="05000000000000000000" pitchFamily="2" charset="2"/>
            </a:endParaRPr>
          </a:p>
          <a:p>
            <a:pPr marL="914400" lvl="1" indent="-457200">
              <a:buFont typeface="Arial" panose="020B0604020202020204" pitchFamily="34" charset="0"/>
              <a:buChar char="•"/>
            </a:pPr>
            <a:r>
              <a:rPr lang="en-US" sz="2000" b="1" dirty="0">
                <a:sym typeface="Wingdings" panose="05000000000000000000" pitchFamily="2" charset="2"/>
              </a:rPr>
              <a:t>Transaction Reconciliation </a:t>
            </a:r>
            <a:r>
              <a:rPr lang="en-US" b="1" dirty="0">
                <a:sym typeface="Wingdings" panose="05000000000000000000" pitchFamily="2" charset="2"/>
              </a:rPr>
              <a:t>Report- </a:t>
            </a:r>
            <a:r>
              <a:rPr lang="en-US" i="1" dirty="0">
                <a:sym typeface="Wingdings" panose="05000000000000000000" pitchFamily="2" charset="2"/>
              </a:rPr>
              <a:t>Shows detailed list of items that are causing variance between CAV-RP and NAVY ERP</a:t>
            </a:r>
            <a:endParaRPr lang="en-US" dirty="0"/>
          </a:p>
        </p:txBody>
      </p:sp>
    </p:spTree>
    <p:extLst>
      <p:ext uri="{BB962C8B-B14F-4D97-AF65-F5344CB8AC3E}">
        <p14:creationId xmlns:p14="http://schemas.microsoft.com/office/powerpoint/2010/main" val="7894654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544" y="0"/>
            <a:ext cx="7886700" cy="1325563"/>
          </a:xfrm>
        </p:spPr>
        <p:txBody>
          <a:bodyPr/>
          <a:lstStyle/>
          <a:p>
            <a:pPr algn="r"/>
            <a:r>
              <a:rPr lang="en-US" dirty="0"/>
              <a:t>Repair Material Reports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409" y="1415339"/>
            <a:ext cx="7874405" cy="3016405"/>
          </a:xfrm>
          <a:prstGeom prst="rect">
            <a:avLst/>
          </a:prstGeom>
        </p:spPr>
      </p:pic>
      <p:pic>
        <p:nvPicPr>
          <p:cNvPr id="9" name="Picture 8"/>
          <p:cNvPicPr>
            <a:picLocks noChangeAspect="1"/>
          </p:cNvPicPr>
          <p:nvPr/>
        </p:nvPicPr>
        <p:blipFill>
          <a:blip r:embed="rId4"/>
          <a:stretch>
            <a:fillRect/>
          </a:stretch>
        </p:blipFill>
        <p:spPr>
          <a:xfrm flipV="1">
            <a:off x="7219607" y="3316163"/>
            <a:ext cx="394617" cy="141776"/>
          </a:xfrm>
          <a:prstGeom prst="rect">
            <a:avLst/>
          </a:prstGeom>
        </p:spPr>
      </p:pic>
      <p:pic>
        <p:nvPicPr>
          <p:cNvPr id="10" name="Picture 9"/>
          <p:cNvPicPr>
            <a:picLocks noChangeAspect="1"/>
          </p:cNvPicPr>
          <p:nvPr/>
        </p:nvPicPr>
        <p:blipFill>
          <a:blip r:embed="rId4"/>
          <a:stretch>
            <a:fillRect/>
          </a:stretch>
        </p:blipFill>
        <p:spPr>
          <a:xfrm flipV="1">
            <a:off x="450101" y="3998281"/>
            <a:ext cx="394617" cy="141776"/>
          </a:xfrm>
          <a:prstGeom prst="rect">
            <a:avLst/>
          </a:prstGeom>
        </p:spPr>
      </p:pic>
      <p:sp>
        <p:nvSpPr>
          <p:cNvPr id="3" name="TextBox 2">
            <a:extLst>
              <a:ext uri="{FF2B5EF4-FFF2-40B4-BE49-F238E27FC236}">
                <a16:creationId xmlns:a16="http://schemas.microsoft.com/office/drawing/2014/main" id="{9C9997D2-4CCA-20AA-367F-C6CA2261E49E}"/>
              </a:ext>
            </a:extLst>
          </p:cNvPr>
          <p:cNvSpPr txBox="1"/>
          <p:nvPr/>
        </p:nvSpPr>
        <p:spPr>
          <a:xfrm>
            <a:off x="1192192" y="4849792"/>
            <a:ext cx="5625297" cy="1200329"/>
          </a:xfrm>
          <a:prstGeom prst="rect">
            <a:avLst/>
          </a:prstGeom>
          <a:noFill/>
        </p:spPr>
        <p:txBody>
          <a:bodyPr wrap="square" rtlCol="0">
            <a:spAutoFit/>
          </a:bodyPr>
          <a:lstStyle/>
          <a:p>
            <a:r>
              <a:rPr lang="en-US" dirty="0"/>
              <a:t>Repair Material Summary- The most recent status of each asset reported.</a:t>
            </a:r>
          </a:p>
          <a:p>
            <a:endParaRPr lang="en-US" dirty="0"/>
          </a:p>
          <a:p>
            <a:r>
              <a:rPr lang="en-US" dirty="0"/>
              <a:t>Repair Material History-</a:t>
            </a:r>
          </a:p>
        </p:txBody>
      </p:sp>
    </p:spTree>
    <p:extLst>
      <p:ext uri="{BB962C8B-B14F-4D97-AF65-F5344CB8AC3E}">
        <p14:creationId xmlns:p14="http://schemas.microsoft.com/office/powerpoint/2010/main" val="13488284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544" y="0"/>
            <a:ext cx="7886700" cy="1325563"/>
          </a:xfrm>
        </p:spPr>
        <p:txBody>
          <a:bodyPr/>
          <a:lstStyle/>
          <a:p>
            <a:pPr algn="r"/>
            <a:r>
              <a:rPr lang="en-US" dirty="0"/>
              <a:t>Repair Material Reports</a:t>
            </a:r>
          </a:p>
        </p:txBody>
      </p:sp>
      <p:graphicFrame>
        <p:nvGraphicFramePr>
          <p:cNvPr id="8" name="Table 7">
            <a:extLst>
              <a:ext uri="{FF2B5EF4-FFF2-40B4-BE49-F238E27FC236}">
                <a16:creationId xmlns:a16="http://schemas.microsoft.com/office/drawing/2014/main" id="{E5A8C688-421E-8178-67AD-7CB87E38EAFD}"/>
              </a:ext>
            </a:extLst>
          </p:cNvPr>
          <p:cNvGraphicFramePr>
            <a:graphicFrameLocks noGrp="1"/>
          </p:cNvGraphicFramePr>
          <p:nvPr>
            <p:extLst>
              <p:ext uri="{D42A27DB-BD31-4B8C-83A1-F6EECF244321}">
                <p14:modId xmlns:p14="http://schemas.microsoft.com/office/powerpoint/2010/main" val="2219114998"/>
              </p:ext>
            </p:extLst>
          </p:nvPr>
        </p:nvGraphicFramePr>
        <p:xfrm>
          <a:off x="4572000" y="1428204"/>
          <a:ext cx="4195062" cy="4462352"/>
        </p:xfrm>
        <a:graphic>
          <a:graphicData uri="http://schemas.openxmlformats.org/drawingml/2006/table">
            <a:tbl>
              <a:tblPr firstRow="1" bandRow="1">
                <a:tableStyleId>{69CF1AB2-1976-4502-BF36-3FF5EA218861}</a:tableStyleId>
              </a:tblPr>
              <a:tblGrid>
                <a:gridCol w="2097531">
                  <a:extLst>
                    <a:ext uri="{9D8B030D-6E8A-4147-A177-3AD203B41FA5}">
                      <a16:colId xmlns:a16="http://schemas.microsoft.com/office/drawing/2014/main" val="362040609"/>
                    </a:ext>
                  </a:extLst>
                </a:gridCol>
                <a:gridCol w="2097531">
                  <a:extLst>
                    <a:ext uri="{9D8B030D-6E8A-4147-A177-3AD203B41FA5}">
                      <a16:colId xmlns:a16="http://schemas.microsoft.com/office/drawing/2014/main" val="2673768952"/>
                    </a:ext>
                  </a:extLst>
                </a:gridCol>
              </a:tblGrid>
              <a:tr h="383112">
                <a:tc gridSpan="2">
                  <a:txBody>
                    <a:bodyPr/>
                    <a:lstStyle/>
                    <a:p>
                      <a:pPr algn="ctr" fontAlgn="b"/>
                      <a:r>
                        <a:rPr lang="en-US" sz="1800" b="1" u="none" strike="noStrike" dirty="0">
                          <a:solidFill>
                            <a:srgbClr val="000000"/>
                          </a:solidFill>
                          <a:effectLst/>
                          <a:highlight>
                            <a:srgbClr val="00FFFF"/>
                          </a:highlight>
                        </a:rPr>
                        <a:t>History</a:t>
                      </a:r>
                      <a:r>
                        <a:rPr lang="en-US" sz="1800" b="1" u="none" strike="noStrike" dirty="0">
                          <a:solidFill>
                            <a:srgbClr val="000000"/>
                          </a:solidFill>
                          <a:effectLst/>
                        </a:rPr>
                        <a:t> columns not found in </a:t>
                      </a:r>
                      <a:r>
                        <a:rPr lang="en-US" sz="1800" b="1" u="none" strike="noStrike" dirty="0">
                          <a:solidFill>
                            <a:srgbClr val="000000"/>
                          </a:solidFill>
                          <a:effectLst/>
                          <a:highlight>
                            <a:srgbClr val="00FF00"/>
                          </a:highlight>
                        </a:rPr>
                        <a:t>Summary</a:t>
                      </a:r>
                      <a:endParaRPr lang="en-US" sz="1800" b="1" i="0" u="none" strike="noStrike" dirty="0">
                        <a:solidFill>
                          <a:srgbClr val="000000"/>
                        </a:solidFill>
                        <a:effectLst/>
                        <a:highlight>
                          <a:srgbClr val="00FF00"/>
                        </a:highlight>
                        <a:latin typeface="Arial" panose="020B0604020202020204" pitchFamily="34" charset="0"/>
                      </a:endParaRPr>
                    </a:p>
                  </a:txBody>
                  <a:tcPr marL="6350" marR="6350" marT="6350" marB="0" anchor="ctr"/>
                </a:tc>
                <a:tc hMerge="1">
                  <a:txBody>
                    <a:bodyPr/>
                    <a:lstStyle/>
                    <a:p>
                      <a:endParaRPr lang="en-US" dirty="0"/>
                    </a:p>
                  </a:txBody>
                  <a:tcPr/>
                </a:tc>
                <a:extLst>
                  <a:ext uri="{0D108BD9-81ED-4DB2-BD59-A6C34878D82A}">
                    <a16:rowId xmlns:a16="http://schemas.microsoft.com/office/drawing/2014/main" val="1757218226"/>
                  </a:ext>
                </a:extLst>
              </a:tr>
              <a:tr h="370840">
                <a:tc>
                  <a:txBody>
                    <a:bodyPr/>
                    <a:lstStyle/>
                    <a:p>
                      <a:pPr algn="ctr" fontAlgn="b"/>
                      <a:r>
                        <a:rPr lang="en-US" sz="1100" b="0" u="none" strike="noStrike" dirty="0">
                          <a:solidFill>
                            <a:srgbClr val="000000"/>
                          </a:solidFill>
                          <a:effectLst/>
                        </a:rPr>
                        <a:t>Attachments</a:t>
                      </a: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err="1">
                          <a:ln>
                            <a:noFill/>
                          </a:ln>
                          <a:solidFill>
                            <a:srgbClr val="000000"/>
                          </a:solidFill>
                          <a:effectLst/>
                          <a:uLnTx/>
                          <a:uFillTx/>
                        </a:rPr>
                        <a:t>Recvd</a:t>
                      </a:r>
                      <a:r>
                        <a:rPr kumimoji="0" lang="en-US" sz="1100" b="0" u="none" strike="noStrike" kern="1200" cap="none" spc="0" normalizeH="0" baseline="0" noProof="0" dirty="0">
                          <a:ln>
                            <a:noFill/>
                          </a:ln>
                          <a:solidFill>
                            <a:srgbClr val="000000"/>
                          </a:solidFill>
                          <a:effectLst/>
                          <a:uLnTx/>
                          <a:uFillTx/>
                        </a:rPr>
                        <a:t> Material</a:t>
                      </a:r>
                      <a:endParaRPr lang="en-US" dirty="0"/>
                    </a:p>
                  </a:txBody>
                  <a:tcPr anchor="ctr"/>
                </a:tc>
                <a:extLst>
                  <a:ext uri="{0D108BD9-81ED-4DB2-BD59-A6C34878D82A}">
                    <a16:rowId xmlns:a16="http://schemas.microsoft.com/office/drawing/2014/main" val="4047751732"/>
                  </a:ext>
                </a:extLst>
              </a:tr>
              <a:tr h="370840">
                <a:tc>
                  <a:txBody>
                    <a:bodyPr/>
                    <a:lstStyle/>
                    <a:p>
                      <a:pPr algn="ctr" fontAlgn="b"/>
                      <a:r>
                        <a:rPr lang="en-US" sz="1100" b="0" u="none" strike="noStrike" dirty="0">
                          <a:solidFill>
                            <a:srgbClr val="000000"/>
                          </a:solidFill>
                          <a:effectLst/>
                        </a:rPr>
                        <a:t>Bill of Lading</a:t>
                      </a:r>
                      <a:endParaRPr lang="en-US" sz="11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US" sz="1100" b="0" u="none" strike="noStrike" dirty="0">
                          <a:solidFill>
                            <a:srgbClr val="000000"/>
                          </a:solidFill>
                          <a:effectLst/>
                        </a:rPr>
                        <a:t>Reference Code</a:t>
                      </a:r>
                      <a:endParaRPr lang="en-US" sz="11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346673270"/>
                  </a:ext>
                </a:extLst>
              </a:tr>
              <a:tr h="370840">
                <a:tc>
                  <a:txBody>
                    <a:bodyPr/>
                    <a:lstStyle/>
                    <a:p>
                      <a:pPr algn="ctr" fontAlgn="b"/>
                      <a:r>
                        <a:rPr lang="en-US" sz="1100" b="0" u="none" strike="noStrike" dirty="0">
                          <a:solidFill>
                            <a:srgbClr val="000000"/>
                          </a:solidFill>
                          <a:effectLst/>
                        </a:rPr>
                        <a:t>Creation Date</a:t>
                      </a:r>
                      <a:endParaRPr lang="en-US" sz="11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US" sz="1100" b="0" u="none" strike="noStrike">
                          <a:solidFill>
                            <a:srgbClr val="000000"/>
                          </a:solidFill>
                          <a:effectLst/>
                        </a:rPr>
                        <a:t>Reference ID</a:t>
                      </a:r>
                      <a:endParaRPr lang="en-US" sz="11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790639115"/>
                  </a:ext>
                </a:extLst>
              </a:tr>
              <a:tr h="370840">
                <a:tc>
                  <a:txBody>
                    <a:bodyPr/>
                    <a:lstStyle/>
                    <a:p>
                      <a:pPr algn="ctr" fontAlgn="b"/>
                      <a:r>
                        <a:rPr lang="en-US" sz="1100" b="0" u="none" strike="noStrike" dirty="0">
                          <a:solidFill>
                            <a:srgbClr val="000000"/>
                          </a:solidFill>
                          <a:effectLst/>
                        </a:rPr>
                        <a:t>Creation Time</a:t>
                      </a:r>
                      <a:endParaRPr lang="en-US" sz="11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US" sz="1100" b="0" u="none" strike="noStrike">
                          <a:solidFill>
                            <a:srgbClr val="000000"/>
                          </a:solidFill>
                          <a:effectLst/>
                        </a:rPr>
                        <a:t>Remarks</a:t>
                      </a:r>
                      <a:endParaRPr lang="en-US" sz="11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162114246"/>
                  </a:ext>
                </a:extLst>
              </a:tr>
              <a:tr h="370840">
                <a:tc>
                  <a:txBody>
                    <a:bodyPr/>
                    <a:lstStyle/>
                    <a:p>
                      <a:pPr algn="ctr" fontAlgn="b"/>
                      <a:r>
                        <a:rPr lang="en-US" sz="1100" b="0" u="none" strike="noStrike" dirty="0">
                          <a:solidFill>
                            <a:srgbClr val="000000"/>
                          </a:solidFill>
                          <a:effectLst/>
                        </a:rPr>
                        <a:t>Delivery Date</a:t>
                      </a:r>
                      <a:endParaRPr lang="en-US" sz="11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US" sz="1100" b="0" u="none" strike="noStrike">
                          <a:solidFill>
                            <a:srgbClr val="000000"/>
                          </a:solidFill>
                          <a:effectLst/>
                        </a:rPr>
                        <a:t>SCAC</a:t>
                      </a:r>
                      <a:endParaRPr lang="en-US" sz="11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871737154"/>
                  </a:ext>
                </a:extLst>
              </a:tr>
              <a:tr h="370840">
                <a:tc>
                  <a:txBody>
                    <a:bodyPr/>
                    <a:lstStyle/>
                    <a:p>
                      <a:pPr algn="ctr" fontAlgn="b"/>
                      <a:r>
                        <a:rPr lang="en-US" sz="1100" b="0" u="none" strike="noStrike" dirty="0">
                          <a:solidFill>
                            <a:srgbClr val="000000"/>
                          </a:solidFill>
                          <a:effectLst/>
                        </a:rPr>
                        <a:t>Misidentified/Misdirected Material</a:t>
                      </a:r>
                      <a:endParaRPr lang="en-US" sz="11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US" sz="1100" b="0" u="none" strike="noStrike">
                          <a:solidFill>
                            <a:srgbClr val="000000"/>
                          </a:solidFill>
                          <a:effectLst/>
                        </a:rPr>
                        <a:t>Shipment Cube</a:t>
                      </a:r>
                      <a:endParaRPr lang="en-US" sz="11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579524525"/>
                  </a:ext>
                </a:extLst>
              </a:tr>
              <a:tr h="370840">
                <a:tc>
                  <a:txBody>
                    <a:bodyPr/>
                    <a:lstStyle/>
                    <a:p>
                      <a:pPr algn="ctr" fontAlgn="b"/>
                      <a:r>
                        <a:rPr lang="en-US" sz="1100" b="0" u="none" strike="noStrike" dirty="0">
                          <a:solidFill>
                            <a:srgbClr val="000000"/>
                          </a:solidFill>
                          <a:effectLst/>
                        </a:rPr>
                        <a:t>Pickup </a:t>
                      </a:r>
                      <a:r>
                        <a:rPr lang="en-US" sz="1100" b="0" u="none" strike="noStrike" dirty="0" err="1">
                          <a:solidFill>
                            <a:srgbClr val="000000"/>
                          </a:solidFill>
                          <a:effectLst/>
                        </a:rPr>
                        <a:t>DoDAAC</a:t>
                      </a:r>
                      <a:endParaRPr lang="en-US" sz="11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US" sz="1100" b="0" u="none" strike="noStrike">
                          <a:solidFill>
                            <a:srgbClr val="000000"/>
                          </a:solidFill>
                          <a:effectLst/>
                        </a:rPr>
                        <a:t>Shipment Mode</a:t>
                      </a:r>
                      <a:endParaRPr lang="en-US" sz="11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185783269"/>
                  </a:ext>
                </a:extLst>
              </a:tr>
              <a:tr h="370840">
                <a:tc>
                  <a:txBody>
                    <a:bodyPr/>
                    <a:lstStyle/>
                    <a:p>
                      <a:pPr algn="ctr" fontAlgn="b"/>
                      <a:r>
                        <a:rPr lang="en-US" sz="1100" b="0" u="none" strike="noStrike" dirty="0">
                          <a:solidFill>
                            <a:srgbClr val="000000"/>
                          </a:solidFill>
                          <a:effectLst/>
                        </a:rPr>
                        <a:t>Priority Code</a:t>
                      </a:r>
                      <a:endParaRPr lang="en-US" sz="11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US" sz="1100" b="0" u="none" strike="noStrike">
                          <a:solidFill>
                            <a:srgbClr val="000000"/>
                          </a:solidFill>
                          <a:effectLst/>
                        </a:rPr>
                        <a:t>Tracking Number</a:t>
                      </a:r>
                      <a:endParaRPr lang="en-US" sz="11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432870497"/>
                  </a:ext>
                </a:extLst>
              </a:tr>
              <a:tr h="370840">
                <a:tc>
                  <a:txBody>
                    <a:bodyPr/>
                    <a:lstStyle/>
                    <a:p>
                      <a:pPr algn="ctr" fontAlgn="b"/>
                      <a:r>
                        <a:rPr lang="en-US" sz="1100" b="0" u="none" strike="noStrike" dirty="0">
                          <a:solidFill>
                            <a:srgbClr val="000000"/>
                          </a:solidFill>
                          <a:effectLst/>
                        </a:rPr>
                        <a:t>Purpose Code</a:t>
                      </a:r>
                      <a:endParaRPr lang="en-US" sz="11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US" sz="1100" b="0" u="none" strike="noStrike">
                          <a:solidFill>
                            <a:srgbClr val="000000"/>
                          </a:solidFill>
                          <a:effectLst/>
                        </a:rPr>
                        <a:t>Transaction Date</a:t>
                      </a:r>
                      <a:endParaRPr lang="en-US" sz="11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949679573"/>
                  </a:ext>
                </a:extLst>
              </a:tr>
              <a:tr h="370840">
                <a:tc>
                  <a:txBody>
                    <a:bodyPr/>
                    <a:lstStyle/>
                    <a:p>
                      <a:pPr algn="ctr" fontAlgn="b"/>
                      <a:r>
                        <a:rPr lang="en-US" sz="1100" b="0" u="none" strike="noStrike" dirty="0">
                          <a:solidFill>
                            <a:srgbClr val="000000"/>
                          </a:solidFill>
                          <a:effectLst/>
                        </a:rPr>
                        <a:t>Quantity</a:t>
                      </a:r>
                      <a:endParaRPr lang="en-US" sz="11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US" sz="1100" b="0" u="none" strike="noStrike">
                          <a:solidFill>
                            <a:srgbClr val="000000"/>
                          </a:solidFill>
                          <a:effectLst/>
                        </a:rPr>
                        <a:t>User ID</a:t>
                      </a:r>
                      <a:endParaRPr lang="en-US" sz="11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874723710"/>
                  </a:ext>
                </a:extLst>
              </a:tr>
              <a:tr h="370840">
                <a:tc>
                  <a:txBody>
                    <a:bodyPr/>
                    <a:lstStyle/>
                    <a:p>
                      <a:pPr algn="ctr" fontAlgn="b"/>
                      <a:r>
                        <a:rPr lang="en-US" sz="1100" b="0" u="none" strike="noStrike" dirty="0">
                          <a:solidFill>
                            <a:srgbClr val="000000"/>
                          </a:solidFill>
                          <a:effectLst/>
                        </a:rPr>
                        <a:t>Record Type</a:t>
                      </a:r>
                      <a:endParaRPr lang="en-US" sz="11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US" sz="1100" b="0" u="none" strike="noStrike" dirty="0">
                          <a:solidFill>
                            <a:srgbClr val="000000"/>
                          </a:solidFill>
                          <a:effectLst/>
                        </a:rPr>
                        <a:t>User Name</a:t>
                      </a:r>
                      <a:endParaRPr lang="en-US" sz="11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167047977"/>
                  </a:ext>
                </a:extLst>
              </a:tr>
            </a:tbl>
          </a:graphicData>
        </a:graphic>
      </p:graphicFrame>
      <p:graphicFrame>
        <p:nvGraphicFramePr>
          <p:cNvPr id="10" name="Table 9">
            <a:extLst>
              <a:ext uri="{FF2B5EF4-FFF2-40B4-BE49-F238E27FC236}">
                <a16:creationId xmlns:a16="http://schemas.microsoft.com/office/drawing/2014/main" id="{48AFEF3A-77FD-7BF2-3EE5-F4DA775E4816}"/>
              </a:ext>
            </a:extLst>
          </p:cNvPr>
          <p:cNvGraphicFramePr>
            <a:graphicFrameLocks noGrp="1"/>
          </p:cNvGraphicFramePr>
          <p:nvPr>
            <p:extLst>
              <p:ext uri="{D42A27DB-BD31-4B8C-83A1-F6EECF244321}">
                <p14:modId xmlns:p14="http://schemas.microsoft.com/office/powerpoint/2010/main" val="1135303565"/>
              </p:ext>
            </p:extLst>
          </p:nvPr>
        </p:nvGraphicFramePr>
        <p:xfrm>
          <a:off x="204756" y="1428204"/>
          <a:ext cx="3971109" cy="4462352"/>
        </p:xfrm>
        <a:graphic>
          <a:graphicData uri="http://schemas.openxmlformats.org/drawingml/2006/table">
            <a:tbl>
              <a:tblPr firstRow="1" bandRow="1">
                <a:tableStyleId>{69CF1AB2-1976-4502-BF36-3FF5EA218861}</a:tableStyleId>
              </a:tblPr>
              <a:tblGrid>
                <a:gridCol w="3971109">
                  <a:extLst>
                    <a:ext uri="{9D8B030D-6E8A-4147-A177-3AD203B41FA5}">
                      <a16:colId xmlns:a16="http://schemas.microsoft.com/office/drawing/2014/main" val="2806939328"/>
                    </a:ext>
                  </a:extLst>
                </a:gridCol>
              </a:tblGrid>
              <a:tr h="1013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sng" strike="noStrike" kern="1200" cap="none" spc="0" normalizeH="0" baseline="0" noProof="0" dirty="0">
                          <a:ln>
                            <a:noFill/>
                          </a:ln>
                          <a:solidFill>
                            <a:prstClr val="black"/>
                          </a:solidFill>
                          <a:effectLst/>
                          <a:highlight>
                            <a:srgbClr val="00FF00"/>
                          </a:highlight>
                          <a:uLnTx/>
                          <a:uFillTx/>
                        </a:rPr>
                        <a:t>Summary</a:t>
                      </a:r>
                      <a:r>
                        <a:rPr kumimoji="0" lang="en-US" sz="1800" b="1" u="sng" strike="noStrike" kern="1200" cap="none" spc="0" normalizeH="0" baseline="0" noProof="0" dirty="0">
                          <a:ln>
                            <a:noFill/>
                          </a:ln>
                          <a:solidFill>
                            <a:prstClr val="black"/>
                          </a:solidFill>
                          <a:effectLst/>
                          <a:uLnTx/>
                          <a:uFillTx/>
                        </a:rPr>
                        <a:t> columns not found in </a:t>
                      </a:r>
                      <a:r>
                        <a:rPr kumimoji="0" lang="en-US" sz="1800" b="1" u="sng" strike="noStrike" kern="1200" cap="none" spc="0" normalizeH="0" baseline="0" noProof="0" dirty="0">
                          <a:ln>
                            <a:noFill/>
                          </a:ln>
                          <a:solidFill>
                            <a:prstClr val="black"/>
                          </a:solidFill>
                          <a:effectLst/>
                          <a:highlight>
                            <a:srgbClr val="00FFFF"/>
                          </a:highlight>
                          <a:uLnTx/>
                          <a:uFillTx/>
                        </a:rPr>
                        <a:t>History</a:t>
                      </a:r>
                      <a:endParaRPr lang="en-US" sz="1800" dirty="0"/>
                    </a:p>
                  </a:txBody>
                  <a:tcPr anchor="ctr"/>
                </a:tc>
                <a:extLst>
                  <a:ext uri="{0D108BD9-81ED-4DB2-BD59-A6C34878D82A}">
                    <a16:rowId xmlns:a16="http://schemas.microsoft.com/office/drawing/2014/main" val="758604242"/>
                  </a:ext>
                </a:extLst>
              </a:tr>
              <a:tr h="689743">
                <a:tc>
                  <a:txBody>
                    <a:bodyPr/>
                    <a:lstStyle/>
                    <a:p>
                      <a:pPr algn="ctr" fontAlgn="b"/>
                      <a:r>
                        <a:rPr lang="en-US" sz="1100" b="0" u="none" strike="noStrike" dirty="0">
                          <a:solidFill>
                            <a:srgbClr val="000000"/>
                          </a:solidFill>
                          <a:effectLst/>
                        </a:rPr>
                        <a:t>Facility</a:t>
                      </a:r>
                      <a:endParaRPr lang="en-US" sz="11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374965037"/>
                  </a:ext>
                </a:extLst>
              </a:tr>
              <a:tr h="689743">
                <a:tc>
                  <a:txBody>
                    <a:bodyPr/>
                    <a:lstStyle/>
                    <a:p>
                      <a:pPr algn="ctr" fontAlgn="b"/>
                      <a:r>
                        <a:rPr lang="en-US" sz="1100" b="0" u="none" strike="noStrike" dirty="0">
                          <a:solidFill>
                            <a:srgbClr val="000000"/>
                          </a:solidFill>
                          <a:effectLst/>
                        </a:rPr>
                        <a:t>PO Line</a:t>
                      </a:r>
                      <a:endParaRPr lang="en-US" sz="11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272049734"/>
                  </a:ext>
                </a:extLst>
              </a:tr>
              <a:tr h="689743">
                <a:tc>
                  <a:txBody>
                    <a:bodyPr/>
                    <a:lstStyle/>
                    <a:p>
                      <a:pPr algn="ctr" fontAlgn="b"/>
                      <a:r>
                        <a:rPr lang="en-US" sz="1100" b="0" u="none" strike="noStrike">
                          <a:solidFill>
                            <a:srgbClr val="000000"/>
                          </a:solidFill>
                          <a:effectLst/>
                        </a:rPr>
                        <a:t>Posting Date</a:t>
                      </a:r>
                      <a:endParaRPr lang="en-US" sz="11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801004520"/>
                  </a:ext>
                </a:extLst>
              </a:tr>
              <a:tr h="689743">
                <a:tc>
                  <a:txBody>
                    <a:bodyPr/>
                    <a:lstStyle/>
                    <a:p>
                      <a:pPr algn="ctr" fontAlgn="b"/>
                      <a:r>
                        <a:rPr lang="en-US" sz="1100" b="0" u="none" strike="noStrike">
                          <a:solidFill>
                            <a:srgbClr val="000000"/>
                          </a:solidFill>
                          <a:effectLst/>
                        </a:rPr>
                        <a:t>Warranty</a:t>
                      </a:r>
                      <a:endParaRPr lang="en-US" sz="11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050487749"/>
                  </a:ext>
                </a:extLst>
              </a:tr>
              <a:tr h="689743">
                <a:tc>
                  <a:txBody>
                    <a:bodyPr/>
                    <a:lstStyle/>
                    <a:p>
                      <a:pPr algn="ctr" fontAlgn="b"/>
                      <a:endParaRPr lang="en-US" sz="11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7738382"/>
                  </a:ext>
                </a:extLst>
              </a:tr>
            </a:tbl>
          </a:graphicData>
        </a:graphic>
      </p:graphicFrame>
      <p:graphicFrame>
        <p:nvGraphicFramePr>
          <p:cNvPr id="14" name="Object 13">
            <a:extLst>
              <a:ext uri="{FF2B5EF4-FFF2-40B4-BE49-F238E27FC236}">
                <a16:creationId xmlns:a16="http://schemas.microsoft.com/office/drawing/2014/main" id="{E3E837CF-2062-FE06-0919-B2E18E90F61C}"/>
              </a:ext>
            </a:extLst>
          </p:cNvPr>
          <p:cNvGraphicFramePr>
            <a:graphicFrameLocks noChangeAspect="1"/>
          </p:cNvGraphicFramePr>
          <p:nvPr>
            <p:extLst>
              <p:ext uri="{D42A27DB-BD31-4B8C-83A1-F6EECF244321}">
                <p14:modId xmlns:p14="http://schemas.microsoft.com/office/powerpoint/2010/main" val="2501607481"/>
              </p:ext>
            </p:extLst>
          </p:nvPr>
        </p:nvGraphicFramePr>
        <p:xfrm>
          <a:off x="3897313" y="6051550"/>
          <a:ext cx="914400" cy="806450"/>
        </p:xfrm>
        <a:graphic>
          <a:graphicData uri="http://schemas.openxmlformats.org/presentationml/2006/ole">
            <mc:AlternateContent xmlns:mc="http://schemas.openxmlformats.org/markup-compatibility/2006">
              <mc:Choice xmlns:v="urn:schemas-microsoft-com:vml" Requires="v">
                <p:oleObj name="Worksheet" showAsIcon="1" r:id="rId3" imgW="914455" imgH="806614" progId="Excel.Sheet.12">
                  <p:embed/>
                </p:oleObj>
              </mc:Choice>
              <mc:Fallback>
                <p:oleObj name="Worksheet" showAsIcon="1" r:id="rId3" imgW="914455" imgH="806614" progId="Excel.Sheet.12">
                  <p:embed/>
                  <p:pic>
                    <p:nvPicPr>
                      <p:cNvPr id="14" name="Object 13">
                        <a:extLst>
                          <a:ext uri="{FF2B5EF4-FFF2-40B4-BE49-F238E27FC236}">
                            <a16:creationId xmlns:a16="http://schemas.microsoft.com/office/drawing/2014/main" id="{E3E837CF-2062-FE06-0919-B2E18E90F61C}"/>
                          </a:ext>
                        </a:extLst>
                      </p:cNvPr>
                      <p:cNvPicPr/>
                      <p:nvPr/>
                    </p:nvPicPr>
                    <p:blipFill>
                      <a:blip r:embed="rId4"/>
                      <a:stretch>
                        <a:fillRect/>
                      </a:stretch>
                    </p:blipFill>
                    <p:spPr>
                      <a:xfrm>
                        <a:off x="3897313" y="6051550"/>
                        <a:ext cx="914400" cy="806450"/>
                      </a:xfrm>
                      <a:prstGeom prst="rect">
                        <a:avLst/>
                      </a:prstGeom>
                      <a:ln>
                        <a:solidFill>
                          <a:schemeClr val="tx1"/>
                        </a:solidFill>
                      </a:ln>
                    </p:spPr>
                  </p:pic>
                </p:oleObj>
              </mc:Fallback>
            </mc:AlternateContent>
          </a:graphicData>
        </a:graphic>
      </p:graphicFrame>
      <p:sp>
        <p:nvSpPr>
          <p:cNvPr id="15" name="TextBox 14">
            <a:extLst>
              <a:ext uri="{FF2B5EF4-FFF2-40B4-BE49-F238E27FC236}">
                <a16:creationId xmlns:a16="http://schemas.microsoft.com/office/drawing/2014/main" id="{B82A499A-AADE-15E4-4813-5A1174B33281}"/>
              </a:ext>
            </a:extLst>
          </p:cNvPr>
          <p:cNvSpPr txBox="1"/>
          <p:nvPr/>
        </p:nvSpPr>
        <p:spPr>
          <a:xfrm>
            <a:off x="1071258" y="6193165"/>
            <a:ext cx="2238103" cy="523220"/>
          </a:xfrm>
          <a:prstGeom prst="rect">
            <a:avLst/>
          </a:prstGeom>
          <a:noFill/>
          <a:ln>
            <a:solidFill>
              <a:schemeClr val="tx1"/>
            </a:solidFill>
          </a:ln>
        </p:spPr>
        <p:txBody>
          <a:bodyPr wrap="square" rtlCol="0">
            <a:spAutoFit/>
          </a:bodyPr>
          <a:lstStyle/>
          <a:p>
            <a:r>
              <a:rPr lang="en-US" sz="1400" dirty="0"/>
              <a:t>CAV Repair Item Action to CAV-RP Material Summary</a:t>
            </a:r>
          </a:p>
        </p:txBody>
      </p:sp>
      <p:pic>
        <p:nvPicPr>
          <p:cNvPr id="16" name="Picture 15">
            <a:extLst>
              <a:ext uri="{FF2B5EF4-FFF2-40B4-BE49-F238E27FC236}">
                <a16:creationId xmlns:a16="http://schemas.microsoft.com/office/drawing/2014/main" id="{1C047838-0C63-E561-533B-FEA3C7F23467}"/>
              </a:ext>
            </a:extLst>
          </p:cNvPr>
          <p:cNvPicPr>
            <a:picLocks noChangeAspect="1"/>
          </p:cNvPicPr>
          <p:nvPr/>
        </p:nvPicPr>
        <p:blipFill>
          <a:blip r:embed="rId5"/>
          <a:stretch>
            <a:fillRect/>
          </a:stretch>
        </p:blipFill>
        <p:spPr>
          <a:xfrm flipV="1">
            <a:off x="3319767" y="6380573"/>
            <a:ext cx="577319" cy="207416"/>
          </a:xfrm>
          <a:prstGeom prst="rect">
            <a:avLst/>
          </a:prstGeom>
        </p:spPr>
      </p:pic>
    </p:spTree>
    <p:extLst>
      <p:ext uri="{BB962C8B-B14F-4D97-AF65-F5344CB8AC3E}">
        <p14:creationId xmlns:p14="http://schemas.microsoft.com/office/powerpoint/2010/main" val="132879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544" y="0"/>
            <a:ext cx="7886700" cy="1325563"/>
          </a:xfrm>
        </p:spPr>
        <p:txBody>
          <a:bodyPr>
            <a:normAutofit/>
          </a:bodyPr>
          <a:lstStyle/>
          <a:p>
            <a:pPr algn="r"/>
            <a:r>
              <a:rPr lang="en-US" dirty="0"/>
              <a:t>Commercial Repair Turnaround Time</a:t>
            </a:r>
          </a:p>
        </p:txBody>
      </p:sp>
      <p:pic>
        <p:nvPicPr>
          <p:cNvPr id="7" name="Picture 6" descr="Graphical user interface, application&#10;&#10;Description automatically generated">
            <a:extLst>
              <a:ext uri="{FF2B5EF4-FFF2-40B4-BE49-F238E27FC236}">
                <a16:creationId xmlns:a16="http://schemas.microsoft.com/office/drawing/2014/main" id="{CCAEBAA7-28AF-C2F0-2C49-5A140994C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613" y="1325563"/>
            <a:ext cx="6990006" cy="5465135"/>
          </a:xfrm>
          <a:prstGeom prst="rect">
            <a:avLst/>
          </a:prstGeom>
        </p:spPr>
      </p:pic>
      <p:pic>
        <p:nvPicPr>
          <p:cNvPr id="5" name="Picture 4">
            <a:extLst>
              <a:ext uri="{FF2B5EF4-FFF2-40B4-BE49-F238E27FC236}">
                <a16:creationId xmlns:a16="http://schemas.microsoft.com/office/drawing/2014/main" id="{E539F393-A740-ED9D-2572-EC1A1E7933E5}"/>
              </a:ext>
            </a:extLst>
          </p:cNvPr>
          <p:cNvPicPr>
            <a:picLocks noChangeAspect="1"/>
          </p:cNvPicPr>
          <p:nvPr/>
        </p:nvPicPr>
        <p:blipFill>
          <a:blip r:embed="rId4"/>
          <a:stretch>
            <a:fillRect/>
          </a:stretch>
        </p:blipFill>
        <p:spPr>
          <a:xfrm flipV="1">
            <a:off x="763884" y="1729141"/>
            <a:ext cx="577319" cy="207416"/>
          </a:xfrm>
          <a:prstGeom prst="rect">
            <a:avLst/>
          </a:prstGeom>
        </p:spPr>
      </p:pic>
      <p:pic>
        <p:nvPicPr>
          <p:cNvPr id="10" name="Picture 9">
            <a:extLst>
              <a:ext uri="{FF2B5EF4-FFF2-40B4-BE49-F238E27FC236}">
                <a16:creationId xmlns:a16="http://schemas.microsoft.com/office/drawing/2014/main" id="{FAB7BFFB-F233-BE55-A35D-9188A01C1F75}"/>
              </a:ext>
            </a:extLst>
          </p:cNvPr>
          <p:cNvPicPr>
            <a:picLocks noChangeAspect="1"/>
          </p:cNvPicPr>
          <p:nvPr/>
        </p:nvPicPr>
        <p:blipFill>
          <a:blip r:embed="rId4"/>
          <a:stretch>
            <a:fillRect/>
          </a:stretch>
        </p:blipFill>
        <p:spPr>
          <a:xfrm rot="10800000" flipV="1">
            <a:off x="3659486" y="1936557"/>
            <a:ext cx="577319" cy="207416"/>
          </a:xfrm>
          <a:prstGeom prst="rect">
            <a:avLst/>
          </a:prstGeom>
        </p:spPr>
      </p:pic>
      <p:pic>
        <p:nvPicPr>
          <p:cNvPr id="11" name="Picture 10">
            <a:extLst>
              <a:ext uri="{FF2B5EF4-FFF2-40B4-BE49-F238E27FC236}">
                <a16:creationId xmlns:a16="http://schemas.microsoft.com/office/drawing/2014/main" id="{F406BDAA-37ED-1C37-E0F9-7B16FF55B456}"/>
              </a:ext>
            </a:extLst>
          </p:cNvPr>
          <p:cNvPicPr>
            <a:picLocks noChangeAspect="1"/>
          </p:cNvPicPr>
          <p:nvPr/>
        </p:nvPicPr>
        <p:blipFill>
          <a:blip r:embed="rId4"/>
          <a:stretch>
            <a:fillRect/>
          </a:stretch>
        </p:blipFill>
        <p:spPr>
          <a:xfrm rot="10800000" flipV="1">
            <a:off x="7958028" y="1423644"/>
            <a:ext cx="577319" cy="207416"/>
          </a:xfrm>
          <a:prstGeom prst="rect">
            <a:avLst/>
          </a:prstGeom>
        </p:spPr>
      </p:pic>
    </p:spTree>
    <p:extLst>
      <p:ext uri="{BB962C8B-B14F-4D97-AF65-F5344CB8AC3E}">
        <p14:creationId xmlns:p14="http://schemas.microsoft.com/office/powerpoint/2010/main" val="89331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544" y="0"/>
            <a:ext cx="7886700" cy="1325563"/>
          </a:xfrm>
        </p:spPr>
        <p:txBody>
          <a:bodyPr>
            <a:normAutofit/>
          </a:bodyPr>
          <a:lstStyle/>
          <a:p>
            <a:pPr algn="r"/>
            <a:r>
              <a:rPr lang="en-US" sz="3200" dirty="0"/>
              <a:t>Commercial Repair Scorecard</a:t>
            </a:r>
          </a:p>
        </p:txBody>
      </p:sp>
      <p:pic>
        <p:nvPicPr>
          <p:cNvPr id="4" name="Picture 3" descr="Graphical user interface, application&#10;&#10;Description automatically generated">
            <a:extLst>
              <a:ext uri="{FF2B5EF4-FFF2-40B4-BE49-F238E27FC236}">
                <a16:creationId xmlns:a16="http://schemas.microsoft.com/office/drawing/2014/main" id="{A30CB85A-E817-8463-157F-32BDA19CF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1108"/>
            <a:ext cx="9144000" cy="2248249"/>
          </a:xfrm>
          <a:prstGeom prst="rect">
            <a:avLst/>
          </a:prstGeom>
        </p:spPr>
      </p:pic>
      <p:sp>
        <p:nvSpPr>
          <p:cNvPr id="3" name="TextBox 2">
            <a:extLst>
              <a:ext uri="{FF2B5EF4-FFF2-40B4-BE49-F238E27FC236}">
                <a16:creationId xmlns:a16="http://schemas.microsoft.com/office/drawing/2014/main" id="{300F67D0-B580-17CA-FB98-9B4F6AC92DF2}"/>
              </a:ext>
            </a:extLst>
          </p:cNvPr>
          <p:cNvSpPr txBox="1"/>
          <p:nvPr/>
        </p:nvSpPr>
        <p:spPr>
          <a:xfrm>
            <a:off x="1" y="3724902"/>
            <a:ext cx="9022080" cy="2954655"/>
          </a:xfrm>
          <a:prstGeom prst="rect">
            <a:avLst/>
          </a:prstGeom>
          <a:noFill/>
        </p:spPr>
        <p:txBody>
          <a:bodyPr wrap="square" rtlCol="0">
            <a:spAutoFit/>
          </a:bodyPr>
          <a:lstStyle/>
          <a:p>
            <a:pPr algn="ctr"/>
            <a:r>
              <a:rPr lang="en-US" sz="2400" b="1" u="sng" dirty="0">
                <a:sym typeface="Wingdings" panose="05000000000000000000" pitchFamily="2" charset="2"/>
              </a:rPr>
              <a:t>Snapshot of key statistics for:</a:t>
            </a:r>
          </a:p>
          <a:p>
            <a:pPr algn="ctr"/>
            <a:endParaRPr lang="en-US" sz="2400" b="1" u="sng" dirty="0">
              <a:sym typeface="Wingdings" panose="05000000000000000000" pitchFamily="2" charset="2"/>
            </a:endParaRPr>
          </a:p>
          <a:p>
            <a:pPr marL="1257300" lvl="2" indent="-342900">
              <a:buFont typeface="Arial" panose="020B0604020202020204" pitchFamily="34" charset="0"/>
              <a:buChar char="•"/>
            </a:pPr>
            <a:r>
              <a:rPr lang="en-US" sz="2400" dirty="0">
                <a:sym typeface="Wingdings" panose="05000000000000000000" pitchFamily="2" charset="2"/>
              </a:rPr>
              <a:t>Total Open Stock In Transit</a:t>
            </a:r>
          </a:p>
          <a:p>
            <a:pPr marL="1257300" lvl="2" indent="-342900">
              <a:buFont typeface="Arial" panose="020B0604020202020204" pitchFamily="34" charset="0"/>
              <a:buChar char="•"/>
            </a:pPr>
            <a:r>
              <a:rPr lang="en-US" sz="2400" dirty="0">
                <a:sym typeface="Wingdings" panose="05000000000000000000" pitchFamily="2" charset="2"/>
              </a:rPr>
              <a:t>Total misdirect units on hand greater than 5 business days</a:t>
            </a:r>
          </a:p>
          <a:p>
            <a:pPr marL="1257300" lvl="2" indent="-342900">
              <a:buFont typeface="Arial" panose="020B0604020202020204" pitchFamily="34" charset="0"/>
              <a:buChar char="•"/>
            </a:pPr>
            <a:r>
              <a:rPr lang="en-US" sz="2400" dirty="0">
                <a:sym typeface="Wingdings" panose="05000000000000000000" pitchFamily="2" charset="2"/>
              </a:rPr>
              <a:t>Total past due estimated completion dates</a:t>
            </a:r>
          </a:p>
          <a:p>
            <a:pPr marL="1257300" lvl="2" indent="-342900">
              <a:buFont typeface="Arial" panose="020B0604020202020204" pitchFamily="34" charset="0"/>
              <a:buChar char="•"/>
            </a:pPr>
            <a:r>
              <a:rPr lang="en-US" sz="2400" dirty="0">
                <a:sym typeface="Wingdings" panose="05000000000000000000" pitchFamily="2" charset="2"/>
              </a:rPr>
              <a:t>Total over-inducted contract lines</a:t>
            </a:r>
          </a:p>
          <a:p>
            <a:pPr marL="1257300" lvl="2" indent="-342900">
              <a:buFont typeface="Arial" panose="020B0604020202020204" pitchFamily="34" charset="0"/>
              <a:buChar char="•"/>
            </a:pPr>
            <a:r>
              <a:rPr lang="en-US" sz="2400" dirty="0">
                <a:sym typeface="Wingdings" panose="05000000000000000000" pitchFamily="2" charset="2"/>
              </a:rPr>
              <a:t>Total active unfilled requisitions</a:t>
            </a:r>
          </a:p>
          <a:p>
            <a:endParaRPr lang="en-US" dirty="0"/>
          </a:p>
        </p:txBody>
      </p:sp>
    </p:spTree>
    <p:extLst>
      <p:ext uri="{BB962C8B-B14F-4D97-AF65-F5344CB8AC3E}">
        <p14:creationId xmlns:p14="http://schemas.microsoft.com/office/powerpoint/2010/main" val="2872958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544" y="0"/>
            <a:ext cx="7886700" cy="1325563"/>
          </a:xfrm>
        </p:spPr>
        <p:txBody>
          <a:bodyPr>
            <a:normAutofit/>
          </a:bodyPr>
          <a:lstStyle/>
          <a:p>
            <a:pPr algn="r"/>
            <a:r>
              <a:rPr lang="en-US" sz="3200" dirty="0"/>
              <a:t>Stock Reconciliation report</a:t>
            </a:r>
          </a:p>
        </p:txBody>
      </p:sp>
      <p:pic>
        <p:nvPicPr>
          <p:cNvPr id="4" name="Picture 3" descr="Graphical user interface, text, application, email&#10;&#10;Description automatically generated">
            <a:extLst>
              <a:ext uri="{FF2B5EF4-FFF2-40B4-BE49-F238E27FC236}">
                <a16:creationId xmlns:a16="http://schemas.microsoft.com/office/drawing/2014/main" id="{AF37198A-788A-6183-0CD5-45DFA3E80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6258"/>
            <a:ext cx="9144000" cy="2259521"/>
          </a:xfrm>
          <a:prstGeom prst="rect">
            <a:avLst/>
          </a:prstGeom>
          <a:ln>
            <a:solidFill>
              <a:schemeClr val="tx1"/>
            </a:solidFill>
          </a:ln>
        </p:spPr>
      </p:pic>
      <p:pic>
        <p:nvPicPr>
          <p:cNvPr id="10" name="Picture 9" descr="Graphical user interface&#10;&#10;Description automatically generated">
            <a:extLst>
              <a:ext uri="{FF2B5EF4-FFF2-40B4-BE49-F238E27FC236}">
                <a16:creationId xmlns:a16="http://schemas.microsoft.com/office/drawing/2014/main" id="{49DDE632-FE47-4512-2C77-4AADA9D13B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04758"/>
            <a:ext cx="9144000" cy="2127350"/>
          </a:xfrm>
          <a:prstGeom prst="rect">
            <a:avLst/>
          </a:prstGeom>
          <a:ln>
            <a:solidFill>
              <a:schemeClr val="tx1"/>
            </a:solidFill>
          </a:ln>
        </p:spPr>
      </p:pic>
    </p:spTree>
    <p:extLst>
      <p:ext uri="{BB962C8B-B14F-4D97-AF65-F5344CB8AC3E}">
        <p14:creationId xmlns:p14="http://schemas.microsoft.com/office/powerpoint/2010/main" val="41939112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544" y="0"/>
            <a:ext cx="7886700" cy="1325563"/>
          </a:xfrm>
        </p:spPr>
        <p:txBody>
          <a:bodyPr>
            <a:normAutofit/>
          </a:bodyPr>
          <a:lstStyle/>
          <a:p>
            <a:pPr algn="r"/>
            <a:r>
              <a:rPr lang="en-US" sz="3200" dirty="0"/>
              <a:t>Stock Reconciliation report</a:t>
            </a:r>
          </a:p>
        </p:txBody>
      </p:sp>
      <p:pic>
        <p:nvPicPr>
          <p:cNvPr id="10" name="Picture 9" descr="Graphical user interface&#10;&#10;Description automatically generated">
            <a:extLst>
              <a:ext uri="{FF2B5EF4-FFF2-40B4-BE49-F238E27FC236}">
                <a16:creationId xmlns:a16="http://schemas.microsoft.com/office/drawing/2014/main" id="{49DDE632-FE47-4512-2C77-4AADA9D13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2823"/>
            <a:ext cx="9144000" cy="2127350"/>
          </a:xfrm>
          <a:prstGeom prst="rect">
            <a:avLst/>
          </a:prstGeom>
          <a:ln>
            <a:solidFill>
              <a:schemeClr val="tx1"/>
            </a:solidFill>
          </a:ln>
        </p:spPr>
      </p:pic>
      <p:pic>
        <p:nvPicPr>
          <p:cNvPr id="5" name="Picture 4" descr="Table&#10;&#10;Description automatically generated">
            <a:extLst>
              <a:ext uri="{FF2B5EF4-FFF2-40B4-BE49-F238E27FC236}">
                <a16:creationId xmlns:a16="http://schemas.microsoft.com/office/drawing/2014/main" id="{F493C265-F5E4-D992-1C32-E54A69B6D7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1550" y="3767433"/>
            <a:ext cx="1648055" cy="3057952"/>
          </a:xfrm>
          <a:prstGeom prst="rect">
            <a:avLst/>
          </a:prstGeom>
          <a:ln>
            <a:solidFill>
              <a:schemeClr val="tx1"/>
            </a:solidFill>
          </a:ln>
        </p:spPr>
      </p:pic>
      <p:pic>
        <p:nvPicPr>
          <p:cNvPr id="6" name="Picture 5">
            <a:extLst>
              <a:ext uri="{FF2B5EF4-FFF2-40B4-BE49-F238E27FC236}">
                <a16:creationId xmlns:a16="http://schemas.microsoft.com/office/drawing/2014/main" id="{F2D6E226-17DD-FDDC-3BAA-9439D0347174}"/>
              </a:ext>
            </a:extLst>
          </p:cNvPr>
          <p:cNvPicPr>
            <a:picLocks noChangeAspect="1"/>
          </p:cNvPicPr>
          <p:nvPr/>
        </p:nvPicPr>
        <p:blipFill>
          <a:blip r:embed="rId5"/>
          <a:stretch>
            <a:fillRect/>
          </a:stretch>
        </p:blipFill>
        <p:spPr>
          <a:xfrm rot="5400000" flipV="1">
            <a:off x="8188383" y="2040917"/>
            <a:ext cx="577319" cy="207416"/>
          </a:xfrm>
          <a:prstGeom prst="rect">
            <a:avLst/>
          </a:prstGeom>
        </p:spPr>
      </p:pic>
      <p:pic>
        <p:nvPicPr>
          <p:cNvPr id="7" name="Picture 6">
            <a:extLst>
              <a:ext uri="{FF2B5EF4-FFF2-40B4-BE49-F238E27FC236}">
                <a16:creationId xmlns:a16="http://schemas.microsoft.com/office/drawing/2014/main" id="{F228EBCE-105E-FB32-7931-B9E209232CD7}"/>
              </a:ext>
            </a:extLst>
          </p:cNvPr>
          <p:cNvPicPr>
            <a:picLocks noChangeAspect="1"/>
          </p:cNvPicPr>
          <p:nvPr/>
        </p:nvPicPr>
        <p:blipFill>
          <a:blip r:embed="rId5"/>
          <a:stretch>
            <a:fillRect/>
          </a:stretch>
        </p:blipFill>
        <p:spPr>
          <a:xfrm flipV="1">
            <a:off x="5314071" y="4687714"/>
            <a:ext cx="577319" cy="207416"/>
          </a:xfrm>
          <a:prstGeom prst="rect">
            <a:avLst/>
          </a:prstGeom>
        </p:spPr>
      </p:pic>
      <p:pic>
        <p:nvPicPr>
          <p:cNvPr id="8" name="Picture 7">
            <a:extLst>
              <a:ext uri="{FF2B5EF4-FFF2-40B4-BE49-F238E27FC236}">
                <a16:creationId xmlns:a16="http://schemas.microsoft.com/office/drawing/2014/main" id="{87E4DE14-35BE-1493-E17C-F3E544CE01B1}"/>
              </a:ext>
            </a:extLst>
          </p:cNvPr>
          <p:cNvPicPr>
            <a:picLocks noChangeAspect="1"/>
          </p:cNvPicPr>
          <p:nvPr/>
        </p:nvPicPr>
        <p:blipFill>
          <a:blip r:embed="rId5"/>
          <a:stretch>
            <a:fillRect/>
          </a:stretch>
        </p:blipFill>
        <p:spPr>
          <a:xfrm flipV="1">
            <a:off x="5324075" y="5293582"/>
            <a:ext cx="577319" cy="207416"/>
          </a:xfrm>
          <a:prstGeom prst="rect">
            <a:avLst/>
          </a:prstGeom>
        </p:spPr>
      </p:pic>
      <p:sp>
        <p:nvSpPr>
          <p:cNvPr id="3" name="TextBox 2">
            <a:extLst>
              <a:ext uri="{FF2B5EF4-FFF2-40B4-BE49-F238E27FC236}">
                <a16:creationId xmlns:a16="http://schemas.microsoft.com/office/drawing/2014/main" id="{5D12B6FE-A1D3-8BFB-28B1-EA9BFCDCD262}"/>
              </a:ext>
            </a:extLst>
          </p:cNvPr>
          <p:cNvSpPr txBox="1"/>
          <p:nvPr/>
        </p:nvSpPr>
        <p:spPr>
          <a:xfrm>
            <a:off x="362934" y="3954754"/>
            <a:ext cx="4632960" cy="2677656"/>
          </a:xfrm>
          <a:prstGeom prst="rect">
            <a:avLst/>
          </a:prstGeom>
          <a:noFill/>
        </p:spPr>
        <p:txBody>
          <a:bodyPr wrap="square" rtlCol="0">
            <a:spAutoFit/>
          </a:bodyPr>
          <a:lstStyle/>
          <a:p>
            <a:pPr marL="342900" indent="-342900">
              <a:buFont typeface="Wingdings" panose="05000000000000000000" pitchFamily="2" charset="2"/>
              <a:buChar char="ü"/>
            </a:pPr>
            <a:r>
              <a:rPr lang="en-US" sz="2400" dirty="0"/>
              <a:t>Per the CAV SOW W2W inventories are to be completed by using the Stock Reconciliation report. </a:t>
            </a:r>
          </a:p>
          <a:p>
            <a:pPr marL="342900" indent="-342900">
              <a:buFont typeface="Wingdings" panose="05000000000000000000" pitchFamily="2" charset="2"/>
              <a:buChar char="ü"/>
            </a:pPr>
            <a:r>
              <a:rPr lang="en-US" sz="2400" dirty="0"/>
              <a:t>One report should be run with the on hand quantities and another without. </a:t>
            </a:r>
          </a:p>
        </p:txBody>
      </p:sp>
    </p:spTree>
    <p:extLst>
      <p:ext uri="{BB962C8B-B14F-4D97-AF65-F5344CB8AC3E}">
        <p14:creationId xmlns:p14="http://schemas.microsoft.com/office/powerpoint/2010/main" val="964082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544" y="0"/>
            <a:ext cx="7886700" cy="1325563"/>
          </a:xfrm>
        </p:spPr>
        <p:txBody>
          <a:bodyPr>
            <a:normAutofit/>
          </a:bodyPr>
          <a:lstStyle/>
          <a:p>
            <a:pPr algn="r"/>
            <a:r>
              <a:rPr lang="en-US" dirty="0"/>
              <a:t>Transaction Reconciliation report</a:t>
            </a:r>
          </a:p>
        </p:txBody>
      </p:sp>
      <p:pic>
        <p:nvPicPr>
          <p:cNvPr id="5" name="Picture 4" descr="Graphical user interface&#10;&#10;Description automatically generated">
            <a:extLst>
              <a:ext uri="{FF2B5EF4-FFF2-40B4-BE49-F238E27FC236}">
                <a16:creationId xmlns:a16="http://schemas.microsoft.com/office/drawing/2014/main" id="{B61FD3D9-FB21-5B71-D347-E1754F710E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5163"/>
            <a:ext cx="9144000" cy="2912000"/>
          </a:xfrm>
          <a:prstGeom prst="rect">
            <a:avLst/>
          </a:prstGeom>
          <a:ln>
            <a:solidFill>
              <a:schemeClr val="tx1"/>
            </a:solidFill>
          </a:ln>
        </p:spPr>
      </p:pic>
    </p:spTree>
    <p:extLst>
      <p:ext uri="{BB962C8B-B14F-4D97-AF65-F5344CB8AC3E}">
        <p14:creationId xmlns:p14="http://schemas.microsoft.com/office/powerpoint/2010/main" val="35332687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544" y="0"/>
            <a:ext cx="7886700" cy="1325563"/>
          </a:xfrm>
        </p:spPr>
        <p:txBody>
          <a:bodyPr>
            <a:normAutofit/>
          </a:bodyPr>
          <a:lstStyle/>
          <a:p>
            <a:pPr algn="r"/>
            <a:r>
              <a:rPr lang="en-US" sz="3200" dirty="0"/>
              <a:t>Repairables PID Update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438" y="1455790"/>
            <a:ext cx="4893142" cy="1270280"/>
          </a:xfrm>
          <a:prstGeom prst="rect">
            <a:avLst/>
          </a:prstGeom>
        </p:spPr>
      </p:pic>
      <p:pic>
        <p:nvPicPr>
          <p:cNvPr id="4" name="Picture 3"/>
          <p:cNvPicPr>
            <a:picLocks noChangeAspect="1"/>
          </p:cNvPicPr>
          <p:nvPr/>
        </p:nvPicPr>
        <p:blipFill>
          <a:blip r:embed="rId4"/>
          <a:stretch>
            <a:fillRect/>
          </a:stretch>
        </p:blipFill>
        <p:spPr>
          <a:xfrm rot="5400000" flipV="1">
            <a:off x="2404271" y="1317903"/>
            <a:ext cx="577319" cy="20741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438" y="2672297"/>
            <a:ext cx="5082639" cy="4185703"/>
          </a:xfrm>
          <a:prstGeom prst="rect">
            <a:avLst/>
          </a:prstGeom>
        </p:spPr>
      </p:pic>
      <p:pic>
        <p:nvPicPr>
          <p:cNvPr id="6" name="Picture 5"/>
          <p:cNvPicPr>
            <a:picLocks noChangeAspect="1"/>
          </p:cNvPicPr>
          <p:nvPr/>
        </p:nvPicPr>
        <p:blipFill>
          <a:blip r:embed="rId4"/>
          <a:stretch>
            <a:fillRect/>
          </a:stretch>
        </p:blipFill>
        <p:spPr>
          <a:xfrm rot="10800000" flipV="1">
            <a:off x="1648210" y="2752589"/>
            <a:ext cx="577319" cy="207416"/>
          </a:xfrm>
          <a:prstGeom prst="rect">
            <a:avLst/>
          </a:prstGeom>
        </p:spPr>
      </p:pic>
      <p:pic>
        <p:nvPicPr>
          <p:cNvPr id="7" name="Picture 6"/>
          <p:cNvPicPr>
            <a:picLocks noChangeAspect="1"/>
          </p:cNvPicPr>
          <p:nvPr/>
        </p:nvPicPr>
        <p:blipFill>
          <a:blip r:embed="rId4"/>
          <a:stretch>
            <a:fillRect/>
          </a:stretch>
        </p:blipFill>
        <p:spPr>
          <a:xfrm rot="5400000" flipV="1">
            <a:off x="4707235" y="6244185"/>
            <a:ext cx="577319" cy="207416"/>
          </a:xfrm>
          <a:prstGeom prst="rect">
            <a:avLst/>
          </a:prstGeom>
        </p:spPr>
      </p:pic>
      <p:sp>
        <p:nvSpPr>
          <p:cNvPr id="9" name="TextBox 8">
            <a:extLst>
              <a:ext uri="{FF2B5EF4-FFF2-40B4-BE49-F238E27FC236}">
                <a16:creationId xmlns:a16="http://schemas.microsoft.com/office/drawing/2014/main" id="{40072D52-38F6-2DD6-841A-AF68827DFA52}"/>
              </a:ext>
            </a:extLst>
          </p:cNvPr>
          <p:cNvSpPr txBox="1"/>
          <p:nvPr/>
        </p:nvSpPr>
        <p:spPr>
          <a:xfrm>
            <a:off x="5697016" y="1455790"/>
            <a:ext cx="3242228" cy="3785652"/>
          </a:xfrm>
          <a:prstGeom prst="rect">
            <a:avLst/>
          </a:prstGeom>
          <a:noFill/>
        </p:spPr>
        <p:txBody>
          <a:bodyPr wrap="square" rtlCol="0">
            <a:spAutoFit/>
          </a:bodyPr>
          <a:lstStyle/>
          <a:p>
            <a:pPr algn="ctr"/>
            <a:r>
              <a:rPr lang="en-US" sz="3000" dirty="0"/>
              <a:t>If you want to assign one RIC as your default and auto-populate in all functions enter it in the </a:t>
            </a:r>
            <a:r>
              <a:rPr lang="en-US" sz="3000" b="1" dirty="0"/>
              <a:t>“Vendor RIC” </a:t>
            </a:r>
            <a:r>
              <a:rPr lang="en-US" sz="3000" dirty="0"/>
              <a:t>box, then click </a:t>
            </a:r>
            <a:r>
              <a:rPr lang="en-US" sz="3000" b="1" dirty="0"/>
              <a:t>SAVE</a:t>
            </a:r>
          </a:p>
        </p:txBody>
      </p:sp>
    </p:spTree>
    <p:extLst>
      <p:ext uri="{BB962C8B-B14F-4D97-AF65-F5344CB8AC3E}">
        <p14:creationId xmlns:p14="http://schemas.microsoft.com/office/powerpoint/2010/main" val="33137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noChangeAspect="1"/>
          </p:cNvSpPr>
          <p:nvPr/>
        </p:nvSpPr>
        <p:spPr bwMode="auto">
          <a:xfrm>
            <a:off x="3288135" y="106459"/>
            <a:ext cx="5855865" cy="91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gn="r" defTabSz="685800">
              <a:lnSpc>
                <a:spcPts val="1650"/>
              </a:lnSpc>
              <a:defRPr/>
            </a:pPr>
            <a:r>
              <a:rPr lang="en-US" altLang="en-US" sz="2400" b="1" dirty="0">
                <a:latin typeface="Arial" panose="020B0604020202020204" pitchFamily="34" charset="0"/>
                <a:cs typeface="Arial" panose="020B0604020202020204" pitchFamily="34" charset="0"/>
              </a:rPr>
              <a:t>CAV-RP Main Page</a:t>
            </a:r>
          </a:p>
          <a:p>
            <a:pPr algn="r" defTabSz="685800">
              <a:lnSpc>
                <a:spcPts val="1650"/>
              </a:lnSpc>
              <a:defRPr/>
            </a:pPr>
            <a:endParaRPr lang="en-US" altLang="en-US" sz="2400" b="1" dirty="0">
              <a:latin typeface="Arial" panose="020B0604020202020204" pitchFamily="34" charset="0"/>
              <a:cs typeface="Arial" panose="020B0604020202020204" pitchFamily="34" charset="0"/>
            </a:endParaRPr>
          </a:p>
        </p:txBody>
      </p:sp>
      <p:sp>
        <p:nvSpPr>
          <p:cNvPr id="4" name="Rectangle 7">
            <a:extLst>
              <a:ext uri="{FF2B5EF4-FFF2-40B4-BE49-F238E27FC236}">
                <a16:creationId xmlns:a16="http://schemas.microsoft.com/office/drawing/2014/main" id="{79A14248-AE58-4AFE-B433-998AD4A13F88}"/>
              </a:ext>
            </a:extLst>
          </p:cNvPr>
          <p:cNvSpPr txBox="1">
            <a:spLocks noChangeArrowheads="1"/>
          </p:cNvSpPr>
          <p:nvPr/>
        </p:nvSpPr>
        <p:spPr bwMode="auto">
          <a:xfrm>
            <a:off x="226599" y="6435631"/>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1350" dirty="0">
                <a:solidFill>
                  <a:srgbClr val="002060"/>
                </a:solidFill>
                <a:latin typeface="Franklin Gothic Demi" panose="020B0703020102020204" pitchFamily="34" charset="0"/>
                <a:cs typeface="Arial" charset="0"/>
              </a:rPr>
              <a:t>READY. RESOURCEFUL. RESPONSIVE.</a:t>
            </a:r>
          </a:p>
        </p:txBody>
      </p:sp>
      <p:sp>
        <p:nvSpPr>
          <p:cNvPr id="8" name="Content Placeholder 7"/>
          <p:cNvSpPr>
            <a:spLocks noGrp="1"/>
          </p:cNvSpPr>
          <p:nvPr>
            <p:ph sz="half" idx="1"/>
          </p:nvPr>
        </p:nvSpPr>
        <p:spPr/>
        <p:txBody>
          <a:bodyPr>
            <a:normAutofit/>
          </a:bodyPr>
          <a:lstStyle/>
          <a:p>
            <a:pPr marL="0" indent="0">
              <a:buNone/>
            </a:pPr>
            <a:endParaRPr lang="en-US" u="sng" dirty="0">
              <a:solidFill>
                <a:srgbClr val="002060"/>
              </a:solidFill>
            </a:endParaRPr>
          </a:p>
          <a:p>
            <a:endParaRPr lang="en-US" dirty="0">
              <a:solidFill>
                <a:srgbClr val="002060"/>
              </a:solidFill>
            </a:endParaRPr>
          </a:p>
        </p:txBody>
      </p:sp>
      <p:sp>
        <p:nvSpPr>
          <p:cNvPr id="7" name="Text Placeholder 5"/>
          <p:cNvSpPr txBox="1">
            <a:spLocks/>
          </p:cNvSpPr>
          <p:nvPr/>
        </p:nvSpPr>
        <p:spPr>
          <a:xfrm>
            <a:off x="226599" y="4421050"/>
            <a:ext cx="7884942" cy="194540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You can jump to specific reporting categories using the top row</a:t>
            </a:r>
          </a:p>
          <a:p>
            <a:r>
              <a:rPr lang="en-US" sz="2400" dirty="0"/>
              <a:t>The tiles can be rearranged by dragging them left or right</a:t>
            </a:r>
          </a:p>
          <a:p>
            <a:r>
              <a:rPr lang="en-US" sz="2400" dirty="0"/>
              <a:t>Launch multiple CAV-RP sessions at one time  </a:t>
            </a:r>
          </a:p>
          <a:p>
            <a:r>
              <a:rPr lang="en-US" sz="2400" dirty="0"/>
              <a:t>You can further customize your settings using the profile icon in the top right corner.</a:t>
            </a:r>
          </a:p>
          <a:p>
            <a:pPr marL="0" indent="0">
              <a:buNone/>
            </a:pPr>
            <a:endParaRPr lang="en-US" dirty="0">
              <a:solidFill>
                <a:srgbClr val="002060"/>
              </a:solidFill>
            </a:endParaRPr>
          </a:p>
        </p:txBody>
      </p:sp>
      <p:pic>
        <p:nvPicPr>
          <p:cNvPr id="13" name="Picture 12" descr="Table&#10;&#10;Description automatically generated">
            <a:extLst>
              <a:ext uri="{FF2B5EF4-FFF2-40B4-BE49-F238E27FC236}">
                <a16:creationId xmlns:a16="http://schemas.microsoft.com/office/drawing/2014/main" id="{83EF37AD-7298-9435-8E01-C958B0E68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 y="1464247"/>
            <a:ext cx="9077085" cy="2683995"/>
          </a:xfrm>
          <a:prstGeom prst="rect">
            <a:avLst/>
          </a:prstGeom>
        </p:spPr>
      </p:pic>
      <p:pic>
        <p:nvPicPr>
          <p:cNvPr id="9" name="Picture 8">
            <a:extLst>
              <a:ext uri="{FF2B5EF4-FFF2-40B4-BE49-F238E27FC236}">
                <a16:creationId xmlns:a16="http://schemas.microsoft.com/office/drawing/2014/main" id="{10518B2C-8E3D-5521-E463-414052A2CC41}"/>
              </a:ext>
            </a:extLst>
          </p:cNvPr>
          <p:cNvPicPr>
            <a:picLocks noChangeAspect="1"/>
          </p:cNvPicPr>
          <p:nvPr/>
        </p:nvPicPr>
        <p:blipFill>
          <a:blip r:embed="rId4"/>
          <a:stretch>
            <a:fillRect/>
          </a:stretch>
        </p:blipFill>
        <p:spPr>
          <a:xfrm>
            <a:off x="8111542" y="1523960"/>
            <a:ext cx="605441" cy="135594"/>
          </a:xfrm>
          <a:prstGeom prst="rect">
            <a:avLst/>
          </a:prstGeom>
        </p:spPr>
      </p:pic>
      <p:pic>
        <p:nvPicPr>
          <p:cNvPr id="14" name="Picture 13">
            <a:extLst>
              <a:ext uri="{FF2B5EF4-FFF2-40B4-BE49-F238E27FC236}">
                <a16:creationId xmlns:a16="http://schemas.microsoft.com/office/drawing/2014/main" id="{650D9217-A1DA-0FB8-2592-0A186419C7AE}"/>
              </a:ext>
            </a:extLst>
          </p:cNvPr>
          <p:cNvPicPr>
            <a:picLocks noChangeAspect="1"/>
          </p:cNvPicPr>
          <p:nvPr/>
        </p:nvPicPr>
        <p:blipFill>
          <a:blip r:embed="rId4"/>
          <a:stretch>
            <a:fillRect/>
          </a:stretch>
        </p:blipFill>
        <p:spPr>
          <a:xfrm>
            <a:off x="-88420" y="1710052"/>
            <a:ext cx="516045" cy="115573"/>
          </a:xfrm>
          <a:prstGeom prst="rect">
            <a:avLst/>
          </a:prstGeom>
        </p:spPr>
      </p:pic>
    </p:spTree>
    <p:extLst>
      <p:ext uri="{BB962C8B-B14F-4D97-AF65-F5344CB8AC3E}">
        <p14:creationId xmlns:p14="http://schemas.microsoft.com/office/powerpoint/2010/main" val="13025292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0E54-9CC2-22CF-3D25-2C4DB5DD919D}"/>
              </a:ext>
            </a:extLst>
          </p:cNvPr>
          <p:cNvSpPr>
            <a:spLocks noGrp="1"/>
          </p:cNvSpPr>
          <p:nvPr>
            <p:ph type="title"/>
          </p:nvPr>
        </p:nvSpPr>
        <p:spPr>
          <a:xfrm>
            <a:off x="3730196" y="-129144"/>
            <a:ext cx="5266320" cy="1325563"/>
          </a:xfrm>
        </p:spPr>
        <p:txBody>
          <a:bodyPr/>
          <a:lstStyle/>
          <a:p>
            <a:r>
              <a:rPr lang="en-US" dirty="0"/>
              <a:t>Commercial Repair Upload</a:t>
            </a:r>
          </a:p>
        </p:txBody>
      </p:sp>
      <p:pic>
        <p:nvPicPr>
          <p:cNvPr id="5" name="Picture 4" descr="Graphical user interface, text, application, email&#10;&#10;Description automatically generated">
            <a:extLst>
              <a:ext uri="{FF2B5EF4-FFF2-40B4-BE49-F238E27FC236}">
                <a16:creationId xmlns:a16="http://schemas.microsoft.com/office/drawing/2014/main" id="{9A6E002D-F930-9995-86DB-2A407CE52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095" y="1385714"/>
            <a:ext cx="6113421" cy="4444816"/>
          </a:xfrm>
          <a:prstGeom prst="rect">
            <a:avLst/>
          </a:prstGeom>
          <a:ln>
            <a:solidFill>
              <a:schemeClr val="tx1"/>
            </a:solidFill>
          </a:ln>
        </p:spPr>
      </p:pic>
      <p:pic>
        <p:nvPicPr>
          <p:cNvPr id="8" name="Picture 7">
            <a:extLst>
              <a:ext uri="{FF2B5EF4-FFF2-40B4-BE49-F238E27FC236}">
                <a16:creationId xmlns:a16="http://schemas.microsoft.com/office/drawing/2014/main" id="{2C7375EC-071E-34A2-43D8-A069D4228B9A}"/>
              </a:ext>
            </a:extLst>
          </p:cNvPr>
          <p:cNvPicPr>
            <a:picLocks noChangeAspect="1"/>
          </p:cNvPicPr>
          <p:nvPr/>
        </p:nvPicPr>
        <p:blipFill>
          <a:blip r:embed="rId4"/>
          <a:stretch>
            <a:fillRect/>
          </a:stretch>
        </p:blipFill>
        <p:spPr>
          <a:xfrm flipV="1">
            <a:off x="3532887" y="1955576"/>
            <a:ext cx="394617" cy="141776"/>
          </a:xfrm>
          <a:prstGeom prst="rect">
            <a:avLst/>
          </a:prstGeom>
        </p:spPr>
      </p:pic>
      <p:pic>
        <p:nvPicPr>
          <p:cNvPr id="9" name="Picture 8">
            <a:extLst>
              <a:ext uri="{FF2B5EF4-FFF2-40B4-BE49-F238E27FC236}">
                <a16:creationId xmlns:a16="http://schemas.microsoft.com/office/drawing/2014/main" id="{E08BD2B4-0B65-DA29-8A05-9636F1B46E7A}"/>
              </a:ext>
            </a:extLst>
          </p:cNvPr>
          <p:cNvPicPr>
            <a:picLocks noChangeAspect="1"/>
          </p:cNvPicPr>
          <p:nvPr/>
        </p:nvPicPr>
        <p:blipFill>
          <a:blip r:embed="rId4"/>
          <a:stretch>
            <a:fillRect/>
          </a:stretch>
        </p:blipFill>
        <p:spPr>
          <a:xfrm flipV="1">
            <a:off x="8306684" y="2260376"/>
            <a:ext cx="394617" cy="141776"/>
          </a:xfrm>
          <a:prstGeom prst="rect">
            <a:avLst/>
          </a:prstGeom>
        </p:spPr>
      </p:pic>
      <p:pic>
        <p:nvPicPr>
          <p:cNvPr id="10" name="Picture 9">
            <a:extLst>
              <a:ext uri="{FF2B5EF4-FFF2-40B4-BE49-F238E27FC236}">
                <a16:creationId xmlns:a16="http://schemas.microsoft.com/office/drawing/2014/main" id="{E437CF85-AA05-6748-5C91-178245BF3FA2}"/>
              </a:ext>
            </a:extLst>
          </p:cNvPr>
          <p:cNvPicPr>
            <a:picLocks noChangeAspect="1"/>
          </p:cNvPicPr>
          <p:nvPr/>
        </p:nvPicPr>
        <p:blipFill>
          <a:blip r:embed="rId4"/>
          <a:stretch>
            <a:fillRect/>
          </a:stretch>
        </p:blipFill>
        <p:spPr>
          <a:xfrm rot="5400000" flipV="1">
            <a:off x="8306684" y="5314972"/>
            <a:ext cx="394617" cy="141776"/>
          </a:xfrm>
          <a:prstGeom prst="rect">
            <a:avLst/>
          </a:prstGeom>
        </p:spPr>
      </p:pic>
      <p:sp>
        <p:nvSpPr>
          <p:cNvPr id="12" name="TextBox 11">
            <a:extLst>
              <a:ext uri="{FF2B5EF4-FFF2-40B4-BE49-F238E27FC236}">
                <a16:creationId xmlns:a16="http://schemas.microsoft.com/office/drawing/2014/main" id="{E6C00D05-8F08-52D7-CCFA-6E050AB7503D}"/>
              </a:ext>
            </a:extLst>
          </p:cNvPr>
          <p:cNvSpPr txBox="1"/>
          <p:nvPr/>
        </p:nvSpPr>
        <p:spPr>
          <a:xfrm>
            <a:off x="0" y="1385714"/>
            <a:ext cx="2782529" cy="5616922"/>
          </a:xfrm>
          <a:prstGeom prst="rect">
            <a:avLst/>
          </a:prstGeom>
          <a:noFill/>
        </p:spPr>
        <p:txBody>
          <a:bodyPr wrap="square" rtlCol="0">
            <a:spAutoFit/>
          </a:bodyPr>
          <a:lstStyle/>
          <a:p>
            <a:pPr marL="342900" marR="0" lvl="0" indent="-342900">
              <a:spcBef>
                <a:spcPts val="0"/>
              </a:spcBef>
              <a:spcAft>
                <a:spcPts val="0"/>
              </a:spcAft>
              <a:buFont typeface="Wingdings" panose="05000000000000000000" pitchFamily="2" charset="2"/>
              <a:buChar char="q"/>
              <a:tabLst>
                <a:tab pos="800100" algn="l"/>
              </a:tabLst>
            </a:pPr>
            <a:r>
              <a:rPr lang="en-US" sz="1600" dirty="0">
                <a:cs typeface="Arial" panose="020B0604020202020204" pitchFamily="34" charset="0"/>
              </a:rPr>
              <a:t>Enter vendor RIC</a:t>
            </a:r>
          </a:p>
          <a:p>
            <a:pPr marL="342900" marR="0" lvl="0" indent="-342900">
              <a:spcBef>
                <a:spcPts val="0"/>
              </a:spcBef>
              <a:spcAft>
                <a:spcPts val="0"/>
              </a:spcAft>
              <a:buFont typeface="Wingdings" panose="05000000000000000000" pitchFamily="2" charset="2"/>
              <a:buChar char="q"/>
              <a:tabLst>
                <a:tab pos="800100" algn="l"/>
              </a:tabLst>
            </a:pPr>
            <a:r>
              <a:rPr lang="en-US" sz="1600" dirty="0">
                <a:cs typeface="Arial" panose="020B0604020202020204" pitchFamily="34" charset="0"/>
              </a:rPr>
              <a:t>Enter a detailed description for future reference</a:t>
            </a:r>
          </a:p>
          <a:p>
            <a:pPr marL="342900" marR="0" lvl="0" indent="-342900">
              <a:spcBef>
                <a:spcPts val="0"/>
              </a:spcBef>
              <a:spcAft>
                <a:spcPts val="0"/>
              </a:spcAft>
              <a:buFont typeface="Wingdings" panose="05000000000000000000" pitchFamily="2" charset="2"/>
              <a:buChar char="q"/>
              <a:tabLst>
                <a:tab pos="800100" algn="l"/>
              </a:tabLst>
            </a:pPr>
            <a:r>
              <a:rPr lang="en-US" sz="1600" dirty="0">
                <a:cs typeface="Arial" panose="020B0604020202020204" pitchFamily="34" charset="0"/>
              </a:rPr>
              <a:t>Click the + icon and select the file to upload</a:t>
            </a:r>
          </a:p>
          <a:p>
            <a:pPr marL="342900" marR="0" lvl="0" indent="-342900">
              <a:spcBef>
                <a:spcPts val="0"/>
              </a:spcBef>
              <a:spcAft>
                <a:spcPts val="0"/>
              </a:spcAft>
              <a:buFont typeface="Wingdings" panose="05000000000000000000" pitchFamily="2" charset="2"/>
              <a:buChar char="q"/>
              <a:tabLst>
                <a:tab pos="800100" algn="l"/>
              </a:tabLst>
            </a:pPr>
            <a:r>
              <a:rPr lang="en-US" sz="1600" dirty="0">
                <a:cs typeface="Arial" panose="020B0604020202020204" pitchFamily="34" charset="0"/>
              </a:rPr>
              <a:t>Click Upload at the bottom</a:t>
            </a:r>
          </a:p>
          <a:p>
            <a:pPr marL="342900" marR="0" lvl="0" indent="-342900">
              <a:spcBef>
                <a:spcPts val="0"/>
              </a:spcBef>
              <a:spcAft>
                <a:spcPts val="0"/>
              </a:spcAft>
              <a:buFont typeface="Wingdings" panose="05000000000000000000" pitchFamily="2" charset="2"/>
              <a:buChar char="§"/>
              <a:tabLst>
                <a:tab pos="800100" algn="l"/>
              </a:tabLst>
            </a:pPr>
            <a:endParaRPr lang="en-US" sz="1600" dirty="0">
              <a:cs typeface="Arial" panose="020B0604020202020204" pitchFamily="34" charset="0"/>
            </a:endParaRPr>
          </a:p>
          <a:p>
            <a:pPr marL="342900" marR="0" lvl="0" indent="-342900">
              <a:spcBef>
                <a:spcPts val="0"/>
              </a:spcBef>
              <a:spcAft>
                <a:spcPts val="0"/>
              </a:spcAft>
              <a:buFont typeface="Wingdings" panose="05000000000000000000" pitchFamily="2" charset="2"/>
              <a:buChar char="q"/>
              <a:tabLst>
                <a:tab pos="800100" algn="l"/>
              </a:tabLst>
            </a:pPr>
            <a:r>
              <a:rPr lang="en-US" sz="1600" dirty="0">
                <a:cs typeface="Arial" panose="020B0604020202020204" pitchFamily="34" charset="0"/>
              </a:rPr>
              <a:t>Click upload history to view previous uploads</a:t>
            </a:r>
          </a:p>
          <a:p>
            <a:pPr marL="342900" marR="0" lvl="0" indent="-342900">
              <a:spcBef>
                <a:spcPts val="0"/>
              </a:spcBef>
              <a:spcAft>
                <a:spcPts val="0"/>
              </a:spcAft>
              <a:buFont typeface="Wingdings" panose="05000000000000000000" pitchFamily="2" charset="2"/>
              <a:buChar char="§"/>
              <a:tabLst>
                <a:tab pos="800100" algn="l"/>
              </a:tabLst>
            </a:pPr>
            <a:endParaRPr lang="en-US" sz="1600" dirty="0">
              <a:cs typeface="Arial" panose="020B0604020202020204" pitchFamily="34" charset="0"/>
            </a:endParaRPr>
          </a:p>
          <a:p>
            <a:pPr marL="342900" marR="0" lvl="0" indent="-342900">
              <a:spcBef>
                <a:spcPts val="0"/>
              </a:spcBef>
              <a:spcAft>
                <a:spcPts val="0"/>
              </a:spcAft>
              <a:buFont typeface="Wingdings" panose="05000000000000000000" pitchFamily="2" charset="2"/>
              <a:buChar char="q"/>
              <a:tabLst>
                <a:tab pos="800100" algn="l"/>
              </a:tabLst>
            </a:pPr>
            <a:r>
              <a:rPr lang="en-US" sz="1600" dirty="0">
                <a:cs typeface="Arial" panose="020B0604020202020204" pitchFamily="34" charset="0"/>
              </a:rPr>
              <a:t>File types:</a:t>
            </a:r>
          </a:p>
          <a:p>
            <a:pPr marL="800100" lvl="1" indent="-342900">
              <a:buFont typeface="Wingdings" panose="05000000000000000000" pitchFamily="2" charset="2"/>
              <a:buChar char="Ø"/>
              <a:tabLst>
                <a:tab pos="800100" algn="l"/>
              </a:tabLst>
            </a:pPr>
            <a:r>
              <a:rPr lang="en-US" sz="1600" dirty="0">
                <a:cs typeface="Arial" panose="020B0604020202020204" pitchFamily="34" charset="0"/>
              </a:rPr>
              <a:t>Microsoft Word (.doc/.docx)</a:t>
            </a:r>
          </a:p>
          <a:p>
            <a:pPr marL="800100" lvl="1" indent="-342900">
              <a:buFont typeface="Wingdings" panose="05000000000000000000" pitchFamily="2" charset="2"/>
              <a:buChar char="Ø"/>
              <a:tabLst>
                <a:tab pos="800100" algn="l"/>
              </a:tabLst>
            </a:pPr>
            <a:r>
              <a:rPr lang="en-US" sz="1600" dirty="0">
                <a:cs typeface="Arial" panose="020B0604020202020204" pitchFamily="34" charset="0"/>
              </a:rPr>
              <a:t>Microsoft Excel (.</a:t>
            </a:r>
            <a:r>
              <a:rPr lang="en-US" sz="1600" dirty="0" err="1">
                <a:cs typeface="Arial" panose="020B0604020202020204" pitchFamily="34" charset="0"/>
              </a:rPr>
              <a:t>xls</a:t>
            </a:r>
            <a:r>
              <a:rPr lang="en-US" sz="1600" dirty="0">
                <a:cs typeface="Arial" panose="020B0604020202020204" pitchFamily="34" charset="0"/>
              </a:rPr>
              <a:t>/.xlsx)</a:t>
            </a:r>
          </a:p>
          <a:p>
            <a:pPr marL="800100" lvl="1" indent="-342900">
              <a:buFont typeface="Wingdings" panose="05000000000000000000" pitchFamily="2" charset="2"/>
              <a:buChar char="Ø"/>
              <a:tabLst>
                <a:tab pos="800100" algn="l"/>
              </a:tabLst>
            </a:pPr>
            <a:r>
              <a:rPr lang="en-US" sz="1600" dirty="0">
                <a:cs typeface="Arial" panose="020B0604020202020204" pitchFamily="34" charset="0"/>
              </a:rPr>
              <a:t>Portable Document Format (.pdf)</a:t>
            </a:r>
          </a:p>
          <a:p>
            <a:pPr marL="800100" lvl="1" indent="-342900">
              <a:buFont typeface="Wingdings" panose="05000000000000000000" pitchFamily="2" charset="2"/>
              <a:buChar char="Ø"/>
              <a:tabLst>
                <a:tab pos="800100" algn="l"/>
              </a:tabLst>
            </a:pPr>
            <a:r>
              <a:rPr lang="en-US" sz="1600" dirty="0">
                <a:cs typeface="Arial" panose="020B0604020202020204" pitchFamily="34" charset="0"/>
              </a:rPr>
              <a:t>Joint Photographic Experts Group (.jpg)</a:t>
            </a:r>
          </a:p>
          <a:p>
            <a:pPr marL="800100" lvl="1" indent="-342900">
              <a:spcAft>
                <a:spcPts val="600"/>
              </a:spcAft>
              <a:buFont typeface="Wingdings" panose="05000000000000000000" pitchFamily="2" charset="2"/>
              <a:buChar char="Ø"/>
              <a:tabLst>
                <a:tab pos="800100" algn="l"/>
              </a:tabLst>
            </a:pPr>
            <a:r>
              <a:rPr lang="en-US" sz="1600" dirty="0">
                <a:cs typeface="Arial" panose="020B0604020202020204" pitchFamily="34" charset="0"/>
              </a:rPr>
              <a:t>Outlook email (.msg)</a:t>
            </a:r>
          </a:p>
          <a:p>
            <a:endParaRPr lang="en-US" dirty="0"/>
          </a:p>
        </p:txBody>
      </p:sp>
    </p:spTree>
    <p:extLst>
      <p:ext uri="{BB962C8B-B14F-4D97-AF65-F5344CB8AC3E}">
        <p14:creationId xmlns:p14="http://schemas.microsoft.com/office/powerpoint/2010/main" val="39843900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98EEB-6FBC-A97F-A09A-4DDA4D6C1316}"/>
              </a:ext>
            </a:extLst>
          </p:cNvPr>
          <p:cNvSpPr txBox="1">
            <a:spLocks/>
          </p:cNvSpPr>
          <p:nvPr/>
        </p:nvSpPr>
        <p:spPr>
          <a:xfrm>
            <a:off x="2841523" y="234650"/>
            <a:ext cx="6135328" cy="6994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Commercial Repair Upload History</a:t>
            </a:r>
          </a:p>
        </p:txBody>
      </p:sp>
      <p:pic>
        <p:nvPicPr>
          <p:cNvPr id="5" name="Picture 4">
            <a:extLst>
              <a:ext uri="{FF2B5EF4-FFF2-40B4-BE49-F238E27FC236}">
                <a16:creationId xmlns:a16="http://schemas.microsoft.com/office/drawing/2014/main" id="{740C200A-4F3D-E3BB-F7A4-6382B24DB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064" y="1497812"/>
            <a:ext cx="6513872" cy="4714657"/>
          </a:xfrm>
          <a:prstGeom prst="rect">
            <a:avLst/>
          </a:prstGeom>
          <a:ln>
            <a:solidFill>
              <a:schemeClr val="tx1"/>
            </a:solidFill>
          </a:ln>
        </p:spPr>
      </p:pic>
    </p:spTree>
    <p:extLst>
      <p:ext uri="{BB962C8B-B14F-4D97-AF65-F5344CB8AC3E}">
        <p14:creationId xmlns:p14="http://schemas.microsoft.com/office/powerpoint/2010/main" val="14497522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5F049-A7D4-4310-E530-F2EE99E61176}"/>
              </a:ext>
            </a:extLst>
          </p:cNvPr>
          <p:cNvSpPr>
            <a:spLocks noGrp="1"/>
          </p:cNvSpPr>
          <p:nvPr>
            <p:ph type="title"/>
          </p:nvPr>
        </p:nvSpPr>
        <p:spPr>
          <a:xfrm>
            <a:off x="2944887" y="0"/>
            <a:ext cx="5704260" cy="1140362"/>
          </a:xfrm>
        </p:spPr>
        <p:txBody>
          <a:bodyPr/>
          <a:lstStyle/>
          <a:p>
            <a:r>
              <a:rPr lang="en-US" dirty="0"/>
              <a:t>Reference Document Download</a:t>
            </a:r>
          </a:p>
        </p:txBody>
      </p:sp>
      <p:pic>
        <p:nvPicPr>
          <p:cNvPr id="5" name="Picture 4" descr="Table&#10;&#10;Description automatically generated with medium confidence">
            <a:extLst>
              <a:ext uri="{FF2B5EF4-FFF2-40B4-BE49-F238E27FC236}">
                <a16:creationId xmlns:a16="http://schemas.microsoft.com/office/drawing/2014/main" id="{75DC5BB7-06FC-A9CC-23FA-3E05E9552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28949"/>
            <a:ext cx="9144000" cy="2781936"/>
          </a:xfrm>
          <a:prstGeom prst="rect">
            <a:avLst/>
          </a:prstGeom>
          <a:ln>
            <a:solidFill>
              <a:schemeClr val="tx1"/>
            </a:solidFill>
          </a:ln>
        </p:spPr>
      </p:pic>
      <p:pic>
        <p:nvPicPr>
          <p:cNvPr id="7" name="Picture 6" descr="Graphical user interface, text, application&#10;&#10;Description automatically generated">
            <a:extLst>
              <a:ext uri="{FF2B5EF4-FFF2-40B4-BE49-F238E27FC236}">
                <a16:creationId xmlns:a16="http://schemas.microsoft.com/office/drawing/2014/main" id="{257A9D38-38A3-75E3-3CD6-3DE76F7099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6189" y="1398560"/>
            <a:ext cx="2514951" cy="1457528"/>
          </a:xfrm>
          <a:prstGeom prst="rect">
            <a:avLst/>
          </a:prstGeom>
          <a:ln>
            <a:solidFill>
              <a:schemeClr val="tx1"/>
            </a:solidFill>
          </a:ln>
        </p:spPr>
      </p:pic>
    </p:spTree>
    <p:extLst>
      <p:ext uri="{BB962C8B-B14F-4D97-AF65-F5344CB8AC3E}">
        <p14:creationId xmlns:p14="http://schemas.microsoft.com/office/powerpoint/2010/main" val="22371646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2E45-12C5-635A-ACBF-B7D6C1E8E033}"/>
              </a:ext>
            </a:extLst>
          </p:cNvPr>
          <p:cNvSpPr>
            <a:spLocks noGrp="1"/>
          </p:cNvSpPr>
          <p:nvPr>
            <p:ph type="title"/>
          </p:nvPr>
        </p:nvSpPr>
        <p:spPr>
          <a:xfrm>
            <a:off x="2790937" y="279065"/>
            <a:ext cx="4029411" cy="753669"/>
          </a:xfrm>
        </p:spPr>
        <p:txBody>
          <a:bodyPr/>
          <a:lstStyle/>
          <a:p>
            <a:r>
              <a:rPr lang="en-US" dirty="0"/>
              <a:t>Points of Contact</a:t>
            </a:r>
          </a:p>
        </p:txBody>
      </p:sp>
      <p:graphicFrame>
        <p:nvGraphicFramePr>
          <p:cNvPr id="4" name="Table 3">
            <a:extLst>
              <a:ext uri="{FF2B5EF4-FFF2-40B4-BE49-F238E27FC236}">
                <a16:creationId xmlns:a16="http://schemas.microsoft.com/office/drawing/2014/main" id="{E7C20DAE-505A-6391-28C7-629A09D2C1C1}"/>
              </a:ext>
            </a:extLst>
          </p:cNvPr>
          <p:cNvGraphicFramePr>
            <a:graphicFrameLocks noGrp="1"/>
          </p:cNvGraphicFramePr>
          <p:nvPr>
            <p:extLst>
              <p:ext uri="{D42A27DB-BD31-4B8C-83A1-F6EECF244321}">
                <p14:modId xmlns:p14="http://schemas.microsoft.com/office/powerpoint/2010/main" val="2763272200"/>
              </p:ext>
            </p:extLst>
          </p:nvPr>
        </p:nvGraphicFramePr>
        <p:xfrm>
          <a:off x="62861" y="1618542"/>
          <a:ext cx="9018277" cy="3620915"/>
        </p:xfrm>
        <a:graphic>
          <a:graphicData uri="http://schemas.openxmlformats.org/drawingml/2006/table">
            <a:tbl>
              <a:tblPr firstRow="1">
                <a:tableStyleId>{5C22544A-7EE6-4342-B048-85BDC9FD1C3A}</a:tableStyleId>
              </a:tblPr>
              <a:tblGrid>
                <a:gridCol w="2334142">
                  <a:extLst>
                    <a:ext uri="{9D8B030D-6E8A-4147-A177-3AD203B41FA5}">
                      <a16:colId xmlns:a16="http://schemas.microsoft.com/office/drawing/2014/main" val="2510825152"/>
                    </a:ext>
                  </a:extLst>
                </a:gridCol>
                <a:gridCol w="2093011">
                  <a:extLst>
                    <a:ext uri="{9D8B030D-6E8A-4147-A177-3AD203B41FA5}">
                      <a16:colId xmlns:a16="http://schemas.microsoft.com/office/drawing/2014/main" val="896856908"/>
                    </a:ext>
                  </a:extLst>
                </a:gridCol>
                <a:gridCol w="2363079">
                  <a:extLst>
                    <a:ext uri="{9D8B030D-6E8A-4147-A177-3AD203B41FA5}">
                      <a16:colId xmlns:a16="http://schemas.microsoft.com/office/drawing/2014/main" val="2108905461"/>
                    </a:ext>
                  </a:extLst>
                </a:gridCol>
                <a:gridCol w="2228045">
                  <a:extLst>
                    <a:ext uri="{9D8B030D-6E8A-4147-A177-3AD203B41FA5}">
                      <a16:colId xmlns:a16="http://schemas.microsoft.com/office/drawing/2014/main" val="963066178"/>
                    </a:ext>
                  </a:extLst>
                </a:gridCol>
              </a:tblGrid>
              <a:tr h="264013">
                <a:tc gridSpan="4">
                  <a:txBody>
                    <a:bodyPr/>
                    <a:lstStyle/>
                    <a:p>
                      <a:pPr algn="ctr" rtl="0" fontAlgn="ctr"/>
                      <a:r>
                        <a:rPr lang="en-US" sz="1600" u="none" strike="noStrike" dirty="0">
                          <a:effectLst/>
                          <a:highlight>
                            <a:srgbClr val="5B9BD5"/>
                          </a:highlight>
                        </a:rPr>
                        <a:t>NAVSUP CAV-RP Analysts</a:t>
                      </a:r>
                      <a:endParaRPr lang="en-US" sz="1600" b="1" i="0" u="none" strike="noStrike" dirty="0">
                        <a:solidFill>
                          <a:srgbClr val="FFFFFF"/>
                        </a:solidFill>
                        <a:effectLst/>
                        <a:highlight>
                          <a:srgbClr val="5B9BD5"/>
                        </a:highlight>
                        <a:latin typeface="Calibri" panose="020F0502020204030204" pitchFamily="34" charset="0"/>
                      </a:endParaRPr>
                    </a:p>
                  </a:txBody>
                  <a:tcPr marL="5617" marR="5617" marT="5617"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2342567"/>
                  </a:ext>
                </a:extLst>
              </a:tr>
              <a:tr h="162902">
                <a:tc>
                  <a:txBody>
                    <a:bodyPr/>
                    <a:lstStyle/>
                    <a:p>
                      <a:pPr algn="l" fontAlgn="b"/>
                      <a:r>
                        <a:rPr lang="en-US" sz="1000" b="1" u="none" strike="noStrike">
                          <a:effectLst/>
                        </a:rPr>
                        <a:t>Janet.Aldrich1@NAVY.MIL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Dominic.Budzisz@NAVY.MIL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Robert.Huesser@NAVY.MIL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Petter.Prime.Civ@US.NAVY.MIL</a:t>
                      </a:r>
                      <a:endParaRPr lang="en-US" sz="1000" b="1" i="0" u="none" strike="noStrike">
                        <a:solidFill>
                          <a:srgbClr val="000000"/>
                        </a:solidFill>
                        <a:effectLst/>
                        <a:latin typeface="Calibri" panose="020F0502020204030204" pitchFamily="34" charset="0"/>
                      </a:endParaRPr>
                    </a:p>
                  </a:txBody>
                  <a:tcPr marL="5617" marR="5617" marT="5617" marB="0" anchor="b"/>
                </a:tc>
                <a:extLst>
                  <a:ext uri="{0D108BD9-81ED-4DB2-BD59-A6C34878D82A}">
                    <a16:rowId xmlns:a16="http://schemas.microsoft.com/office/drawing/2014/main" val="1473193931"/>
                  </a:ext>
                </a:extLst>
              </a:tr>
              <a:tr h="162902">
                <a:tc>
                  <a:txBody>
                    <a:bodyPr/>
                    <a:lstStyle/>
                    <a:p>
                      <a:pPr algn="l" fontAlgn="b"/>
                      <a:r>
                        <a:rPr lang="en-US" sz="1000" b="1" u="none" strike="noStrike">
                          <a:effectLst/>
                        </a:rPr>
                        <a:t>Dylan.Alexander@NAVY.MIL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Tariah.L.Burton.Civ@US.NAVY.MIL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Evelyn.Kimmel@NAVY.MIL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Amy.S.Rivera1@NAVY.MIL</a:t>
                      </a:r>
                      <a:endParaRPr lang="en-US" sz="1000" b="1" i="0" u="none" strike="noStrike">
                        <a:solidFill>
                          <a:srgbClr val="000000"/>
                        </a:solidFill>
                        <a:effectLst/>
                        <a:latin typeface="Calibri" panose="020F0502020204030204" pitchFamily="34" charset="0"/>
                      </a:endParaRPr>
                    </a:p>
                  </a:txBody>
                  <a:tcPr marL="5617" marR="5617" marT="5617" marB="0" anchor="b"/>
                </a:tc>
                <a:extLst>
                  <a:ext uri="{0D108BD9-81ED-4DB2-BD59-A6C34878D82A}">
                    <a16:rowId xmlns:a16="http://schemas.microsoft.com/office/drawing/2014/main" val="3230809297"/>
                  </a:ext>
                </a:extLst>
              </a:tr>
              <a:tr h="162902">
                <a:tc>
                  <a:txBody>
                    <a:bodyPr/>
                    <a:lstStyle/>
                    <a:p>
                      <a:pPr algn="l" fontAlgn="b"/>
                      <a:r>
                        <a:rPr lang="en-US" sz="1000" b="1" u="none" strike="noStrike">
                          <a:effectLst/>
                        </a:rPr>
                        <a:t>Janet.G.Anderson7.Civ@US.NAVY.MIL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Nicholas.J.Coban@NAVY.MIL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George.Kunzweiler@NAVY.MIL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Jeffrey.Scheirer@NAVY.MIL</a:t>
                      </a:r>
                      <a:endParaRPr lang="en-US" sz="1000" b="1" i="0" u="none" strike="noStrike">
                        <a:solidFill>
                          <a:srgbClr val="000000"/>
                        </a:solidFill>
                        <a:effectLst/>
                        <a:latin typeface="Calibri" panose="020F0502020204030204" pitchFamily="34" charset="0"/>
                      </a:endParaRPr>
                    </a:p>
                  </a:txBody>
                  <a:tcPr marL="5617" marR="5617" marT="5617" marB="0" anchor="b"/>
                </a:tc>
                <a:extLst>
                  <a:ext uri="{0D108BD9-81ED-4DB2-BD59-A6C34878D82A}">
                    <a16:rowId xmlns:a16="http://schemas.microsoft.com/office/drawing/2014/main" val="3344406786"/>
                  </a:ext>
                </a:extLst>
              </a:tr>
              <a:tr h="302211">
                <a:tc>
                  <a:txBody>
                    <a:bodyPr/>
                    <a:lstStyle/>
                    <a:p>
                      <a:pPr algn="l" fontAlgn="b"/>
                      <a:r>
                        <a:rPr lang="en-US" sz="1000" b="1" u="none" strike="noStrike">
                          <a:effectLst/>
                        </a:rPr>
                        <a:t>Robert.J.Anderson631.Civ@US.NAVY.MIL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Lauren.A.Cordell@NAVY.MIL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Jonathan.D.Leonard11.Civ@US.NAVY.MIL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Colleen.Seiders@NAVY.MIL</a:t>
                      </a:r>
                      <a:endParaRPr lang="en-US" sz="1000" b="1" i="0" u="none" strike="noStrike">
                        <a:solidFill>
                          <a:srgbClr val="000000"/>
                        </a:solidFill>
                        <a:effectLst/>
                        <a:latin typeface="Calibri" panose="020F0502020204030204" pitchFamily="34" charset="0"/>
                      </a:endParaRPr>
                    </a:p>
                  </a:txBody>
                  <a:tcPr marL="5617" marR="5617" marT="5617" marB="0" anchor="b"/>
                </a:tc>
                <a:extLst>
                  <a:ext uri="{0D108BD9-81ED-4DB2-BD59-A6C34878D82A}">
                    <a16:rowId xmlns:a16="http://schemas.microsoft.com/office/drawing/2014/main" val="1519776986"/>
                  </a:ext>
                </a:extLst>
              </a:tr>
              <a:tr h="162902">
                <a:tc>
                  <a:txBody>
                    <a:bodyPr/>
                    <a:lstStyle/>
                    <a:p>
                      <a:pPr algn="l" fontAlgn="b"/>
                      <a:r>
                        <a:rPr lang="en-US" sz="1000" b="1" u="none" strike="noStrike">
                          <a:effectLst/>
                        </a:rPr>
                        <a:t>Jennifer.Arnold1@NAVY.MIL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Dvan.Cornell@NAVY.MIL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David.R.Loar@NAVY.MIL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Will.J.Stackhouse.Civ@US.NAVY.MIL</a:t>
                      </a:r>
                      <a:endParaRPr lang="en-US" sz="1000" b="1" i="0" u="none" strike="noStrike">
                        <a:solidFill>
                          <a:srgbClr val="000000"/>
                        </a:solidFill>
                        <a:effectLst/>
                        <a:latin typeface="Calibri" panose="020F0502020204030204" pitchFamily="34" charset="0"/>
                      </a:endParaRPr>
                    </a:p>
                  </a:txBody>
                  <a:tcPr marL="5617" marR="5617" marT="5617" marB="0" anchor="b"/>
                </a:tc>
                <a:extLst>
                  <a:ext uri="{0D108BD9-81ED-4DB2-BD59-A6C34878D82A}">
                    <a16:rowId xmlns:a16="http://schemas.microsoft.com/office/drawing/2014/main" val="3538911937"/>
                  </a:ext>
                </a:extLst>
              </a:tr>
              <a:tr h="302211">
                <a:tc>
                  <a:txBody>
                    <a:bodyPr/>
                    <a:lstStyle/>
                    <a:p>
                      <a:pPr algn="l" fontAlgn="b"/>
                      <a:r>
                        <a:rPr lang="en-US" sz="1000" b="1" u="none" strike="noStrike">
                          <a:effectLst/>
                        </a:rPr>
                        <a:t>Franklin.Bacaltos1@NAVY.MIL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Matthew.P.Dever.Civ@US.NAVY.MIL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dirty="0">
                          <a:effectLst/>
                        </a:rPr>
                        <a:t>Ashley.L.Mason9.Civ@US.NAVY.MIL</a:t>
                      </a:r>
                      <a:endParaRPr lang="en-US" sz="1000" b="1" i="0" u="none" strike="noStrike" dirty="0">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Caitlyn.R.Szymczak.Civ@US.NAVY.MIL</a:t>
                      </a:r>
                      <a:endParaRPr lang="en-US" sz="1000" b="1" i="0" u="none" strike="noStrike">
                        <a:solidFill>
                          <a:srgbClr val="000000"/>
                        </a:solidFill>
                        <a:effectLst/>
                        <a:latin typeface="Calibri" panose="020F0502020204030204" pitchFamily="34" charset="0"/>
                      </a:endParaRPr>
                    </a:p>
                  </a:txBody>
                  <a:tcPr marL="5617" marR="5617" marT="5617" marB="0" anchor="b"/>
                </a:tc>
                <a:extLst>
                  <a:ext uri="{0D108BD9-81ED-4DB2-BD59-A6C34878D82A}">
                    <a16:rowId xmlns:a16="http://schemas.microsoft.com/office/drawing/2014/main" val="1383178904"/>
                  </a:ext>
                </a:extLst>
              </a:tr>
              <a:tr h="302211">
                <a:tc>
                  <a:txBody>
                    <a:bodyPr/>
                    <a:lstStyle/>
                    <a:p>
                      <a:pPr algn="l" fontAlgn="b"/>
                      <a:r>
                        <a:rPr lang="en-US" sz="1000" b="1" u="none" strike="noStrike">
                          <a:effectLst/>
                        </a:rPr>
                        <a:t>Franklin.L.Bacaltos.Civ@US.NAVY.MIL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Kaitlyn.M.Dugan2.Civ@US.NAVY.MIL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Molly.K.Mccue.Civ@US.NAVY.MIL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Ariel.T.Thomas2.Civ@US.NAVY.MIL</a:t>
                      </a:r>
                      <a:endParaRPr lang="en-US" sz="1000" b="1" i="0" u="none" strike="noStrike">
                        <a:solidFill>
                          <a:srgbClr val="000000"/>
                        </a:solidFill>
                        <a:effectLst/>
                        <a:latin typeface="Calibri" panose="020F0502020204030204" pitchFamily="34" charset="0"/>
                      </a:endParaRPr>
                    </a:p>
                  </a:txBody>
                  <a:tcPr marL="5617" marR="5617" marT="5617" marB="0" anchor="b"/>
                </a:tc>
                <a:extLst>
                  <a:ext uri="{0D108BD9-81ED-4DB2-BD59-A6C34878D82A}">
                    <a16:rowId xmlns:a16="http://schemas.microsoft.com/office/drawing/2014/main" val="2061641552"/>
                  </a:ext>
                </a:extLst>
              </a:tr>
              <a:tr h="162902">
                <a:tc>
                  <a:txBody>
                    <a:bodyPr/>
                    <a:lstStyle/>
                    <a:p>
                      <a:pPr algn="l" fontAlgn="b"/>
                      <a:r>
                        <a:rPr lang="en-US" sz="1000" b="1" u="none" strike="noStrike">
                          <a:effectLst/>
                        </a:rPr>
                        <a:t>Valerie.Baham@NAVY.MIL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Sara.G.Duggan.Civ@US.NAVY.MIL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Keith.J.Miller47.Civ@US.NAVY.MIL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Sandra.D.Thomas2.Civ@US.NAVY.MIL</a:t>
                      </a:r>
                      <a:endParaRPr lang="en-US" sz="1000" b="1" i="0" u="none" strike="noStrike">
                        <a:solidFill>
                          <a:srgbClr val="000000"/>
                        </a:solidFill>
                        <a:effectLst/>
                        <a:latin typeface="Calibri" panose="020F0502020204030204" pitchFamily="34" charset="0"/>
                      </a:endParaRPr>
                    </a:p>
                  </a:txBody>
                  <a:tcPr marL="5617" marR="5617" marT="5617" marB="0" anchor="b"/>
                </a:tc>
                <a:extLst>
                  <a:ext uri="{0D108BD9-81ED-4DB2-BD59-A6C34878D82A}">
                    <a16:rowId xmlns:a16="http://schemas.microsoft.com/office/drawing/2014/main" val="1744791642"/>
                  </a:ext>
                </a:extLst>
              </a:tr>
              <a:tr h="302211">
                <a:tc>
                  <a:txBody>
                    <a:bodyPr/>
                    <a:lstStyle/>
                    <a:p>
                      <a:pPr algn="l" fontAlgn="b"/>
                      <a:r>
                        <a:rPr lang="en-US" sz="1000" b="1" u="none" strike="noStrike">
                          <a:effectLst/>
                        </a:rPr>
                        <a:t>Corey.Barbush@NAVY.MIL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Lauren.R.Evans10.Civ@US.NAVY.MIL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Samuel.Mudd@NAVY.MIL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Edwin.A.Velasquez.Civ@US.NAVY.MIL</a:t>
                      </a:r>
                      <a:endParaRPr lang="en-US" sz="1000" b="1" i="0" u="none" strike="noStrike">
                        <a:solidFill>
                          <a:srgbClr val="000000"/>
                        </a:solidFill>
                        <a:effectLst/>
                        <a:latin typeface="Calibri" panose="020F0502020204030204" pitchFamily="34" charset="0"/>
                      </a:endParaRPr>
                    </a:p>
                  </a:txBody>
                  <a:tcPr marL="5617" marR="5617" marT="5617" marB="0" anchor="b"/>
                </a:tc>
                <a:extLst>
                  <a:ext uri="{0D108BD9-81ED-4DB2-BD59-A6C34878D82A}">
                    <a16:rowId xmlns:a16="http://schemas.microsoft.com/office/drawing/2014/main" val="2740009786"/>
                  </a:ext>
                </a:extLst>
              </a:tr>
              <a:tr h="162902">
                <a:tc>
                  <a:txBody>
                    <a:bodyPr/>
                    <a:lstStyle/>
                    <a:p>
                      <a:pPr algn="l" fontAlgn="b"/>
                      <a:r>
                        <a:rPr lang="en-US" sz="1000" b="1" u="none" strike="noStrike">
                          <a:effectLst/>
                        </a:rPr>
                        <a:t>Jocelyn.G.Barrios.Civ@US.NAVY.MIL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Alicia.Fairchild@NAVY.MIL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George.Oswald@NAVY.MIL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Thomas.W.Vera.Civ@US.NAVY.MIL</a:t>
                      </a:r>
                      <a:endParaRPr lang="en-US" sz="1000" b="1" i="0" u="none" strike="noStrike">
                        <a:solidFill>
                          <a:srgbClr val="000000"/>
                        </a:solidFill>
                        <a:effectLst/>
                        <a:latin typeface="Calibri" panose="020F0502020204030204" pitchFamily="34" charset="0"/>
                      </a:endParaRPr>
                    </a:p>
                  </a:txBody>
                  <a:tcPr marL="5617" marR="5617" marT="5617" marB="0" anchor="b"/>
                </a:tc>
                <a:extLst>
                  <a:ext uri="{0D108BD9-81ED-4DB2-BD59-A6C34878D82A}">
                    <a16:rowId xmlns:a16="http://schemas.microsoft.com/office/drawing/2014/main" val="1785444509"/>
                  </a:ext>
                </a:extLst>
              </a:tr>
              <a:tr h="302211">
                <a:tc>
                  <a:txBody>
                    <a:bodyPr/>
                    <a:lstStyle/>
                    <a:p>
                      <a:pPr algn="l" fontAlgn="b"/>
                      <a:r>
                        <a:rPr lang="en-US" sz="1000" b="1" u="none" strike="noStrike">
                          <a:effectLst/>
                        </a:rPr>
                        <a:t>Benjamin.Beddis@NAVY.MIL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dirty="0">
                          <a:effectLst/>
                        </a:rPr>
                        <a:t>Katelyn.B.Gilinger.Civ@US.NAVY.MIL</a:t>
                      </a:r>
                      <a:endParaRPr lang="en-US" sz="1000" b="1" i="0" u="none" strike="noStrike" dirty="0">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Gianna.M.Penecale.Civ@US.NAVY.MIL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Richard.D.Young141.Civ@US.NAVY.MIL</a:t>
                      </a:r>
                      <a:endParaRPr lang="en-US" sz="1000" b="1" i="0" u="none" strike="noStrike">
                        <a:solidFill>
                          <a:srgbClr val="000000"/>
                        </a:solidFill>
                        <a:effectLst/>
                        <a:latin typeface="Calibri" panose="020F0502020204030204" pitchFamily="34" charset="0"/>
                      </a:endParaRPr>
                    </a:p>
                  </a:txBody>
                  <a:tcPr marL="5617" marR="5617" marT="5617" marB="0" anchor="b"/>
                </a:tc>
                <a:extLst>
                  <a:ext uri="{0D108BD9-81ED-4DB2-BD59-A6C34878D82A}">
                    <a16:rowId xmlns:a16="http://schemas.microsoft.com/office/drawing/2014/main" val="2372592767"/>
                  </a:ext>
                </a:extLst>
              </a:tr>
              <a:tr h="302211">
                <a:tc>
                  <a:txBody>
                    <a:bodyPr/>
                    <a:lstStyle/>
                    <a:p>
                      <a:pPr algn="l" fontAlgn="b"/>
                      <a:r>
                        <a:rPr lang="en-US" sz="1000" b="1" u="none" strike="noStrike">
                          <a:effectLst/>
                        </a:rPr>
                        <a:t>James.P.Bradley48.Civ@US.NAVY.MIL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Jason.Hardison@NAVY.MIL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Jared.Perecman@NAVY.MIL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dirty="0">
                          <a:effectLst/>
                        </a:rPr>
                        <a:t>Anthony.D.Zampirri.Civ@US.NAVY.MIL</a:t>
                      </a:r>
                      <a:endParaRPr lang="en-US" sz="1000" b="1" i="0" u="none" strike="noStrike" dirty="0">
                        <a:solidFill>
                          <a:srgbClr val="000000"/>
                        </a:solidFill>
                        <a:effectLst/>
                        <a:latin typeface="Calibri" panose="020F0502020204030204" pitchFamily="34" charset="0"/>
                      </a:endParaRPr>
                    </a:p>
                  </a:txBody>
                  <a:tcPr marL="5617" marR="5617" marT="5617" marB="0" anchor="b"/>
                </a:tc>
                <a:extLst>
                  <a:ext uri="{0D108BD9-81ED-4DB2-BD59-A6C34878D82A}">
                    <a16:rowId xmlns:a16="http://schemas.microsoft.com/office/drawing/2014/main" val="4240574661"/>
                  </a:ext>
                </a:extLst>
              </a:tr>
              <a:tr h="264013">
                <a:tc gridSpan="4">
                  <a:txBody>
                    <a:bodyPr/>
                    <a:lstStyle/>
                    <a:p>
                      <a:pPr marL="0" algn="ctr" defTabSz="914400" rtl="0" eaLnBrk="1" fontAlgn="ctr" latinLnBrk="0" hangingPunct="1"/>
                      <a:r>
                        <a:rPr lang="en-US" sz="1600" b="1" u="none" strike="noStrike" kern="1200" dirty="0">
                          <a:solidFill>
                            <a:schemeClr val="lt1"/>
                          </a:solidFill>
                          <a:effectLst/>
                          <a:highlight>
                            <a:srgbClr val="5B9BD5"/>
                          </a:highlight>
                          <a:latin typeface="+mn-lt"/>
                          <a:ea typeface="+mn-ea"/>
                          <a:cs typeface="+mn-cs"/>
                        </a:rPr>
                        <a:t>NAVSUP CAV-RP Supervisors</a:t>
                      </a:r>
                    </a:p>
                  </a:txBody>
                  <a:tcPr marL="5617" marR="5617" marT="5617" marB="0" anchor="ctr">
                    <a:solidFill>
                      <a:srgbClr val="5B9BD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7063821"/>
                  </a:ext>
                </a:extLst>
              </a:tr>
              <a:tr h="302211">
                <a:tc>
                  <a:txBody>
                    <a:bodyPr/>
                    <a:lstStyle/>
                    <a:p>
                      <a:pPr algn="l" fontAlgn="b"/>
                      <a:r>
                        <a:rPr lang="en-US" sz="1000" b="1" u="none" strike="noStrike">
                          <a:effectLst/>
                        </a:rPr>
                        <a:t>Scott.E.Halbleib.Civ@US.NAVY.MIL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David.Spieles1.Civ@US.NAVY.MIL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a:effectLst/>
                        </a:rPr>
                        <a:t>Brian.M.Magee.Civ@US.NAVY.MIL</a:t>
                      </a:r>
                      <a:endParaRPr lang="en-US" sz="1000" b="1" i="0" u="none" strike="noStrike">
                        <a:solidFill>
                          <a:srgbClr val="000000"/>
                        </a:solidFill>
                        <a:effectLst/>
                        <a:latin typeface="Calibri" panose="020F0502020204030204" pitchFamily="34" charset="0"/>
                      </a:endParaRPr>
                    </a:p>
                  </a:txBody>
                  <a:tcPr marL="5617" marR="5617" marT="5617" marB="0" anchor="b"/>
                </a:tc>
                <a:tc>
                  <a:txBody>
                    <a:bodyPr/>
                    <a:lstStyle/>
                    <a:p>
                      <a:pPr algn="l" fontAlgn="b"/>
                      <a:r>
                        <a:rPr lang="en-US" sz="1000" b="1" u="none" strike="noStrike" dirty="0">
                          <a:effectLst/>
                        </a:rPr>
                        <a:t>Sallyanne.H.Melchiore.Civ@US.NAVY.MIL</a:t>
                      </a:r>
                      <a:endParaRPr lang="en-US" sz="1000" b="1" i="0" u="none" strike="noStrike" dirty="0">
                        <a:solidFill>
                          <a:srgbClr val="000000"/>
                        </a:solidFill>
                        <a:effectLst/>
                        <a:latin typeface="Calibri" panose="020F0502020204030204" pitchFamily="34" charset="0"/>
                      </a:endParaRPr>
                    </a:p>
                  </a:txBody>
                  <a:tcPr marL="5617" marR="5617" marT="5617" marB="0" anchor="b"/>
                </a:tc>
                <a:extLst>
                  <a:ext uri="{0D108BD9-81ED-4DB2-BD59-A6C34878D82A}">
                    <a16:rowId xmlns:a16="http://schemas.microsoft.com/office/drawing/2014/main" val="1360594994"/>
                  </a:ext>
                </a:extLst>
              </a:tr>
            </a:tbl>
          </a:graphicData>
        </a:graphic>
      </p:graphicFrame>
    </p:spTree>
    <p:extLst>
      <p:ext uri="{BB962C8B-B14F-4D97-AF65-F5344CB8AC3E}">
        <p14:creationId xmlns:p14="http://schemas.microsoft.com/office/powerpoint/2010/main" val="17603077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D6FB-AAD7-5BDD-210B-D97AFC054B70}"/>
              </a:ext>
            </a:extLst>
          </p:cNvPr>
          <p:cNvSpPr>
            <a:spLocks noGrp="1"/>
          </p:cNvSpPr>
          <p:nvPr>
            <p:ph type="title"/>
          </p:nvPr>
        </p:nvSpPr>
        <p:spPr>
          <a:xfrm>
            <a:off x="3959316" y="91853"/>
            <a:ext cx="2233552" cy="1325563"/>
          </a:xfrm>
        </p:spPr>
        <p:txBody>
          <a:bodyPr>
            <a:normAutofit/>
          </a:bodyPr>
          <a:lstStyle/>
          <a:p>
            <a:pPr algn="r"/>
            <a:r>
              <a:rPr lang="en-US" sz="3200" dirty="0"/>
              <a:t>Questions</a:t>
            </a:r>
          </a:p>
        </p:txBody>
      </p:sp>
      <p:sp>
        <p:nvSpPr>
          <p:cNvPr id="4" name="Rectangle 3">
            <a:extLst>
              <a:ext uri="{FF2B5EF4-FFF2-40B4-BE49-F238E27FC236}">
                <a16:creationId xmlns:a16="http://schemas.microsoft.com/office/drawing/2014/main" id="{FAFBC188-EDFB-0818-F6FE-59007B693C55}"/>
              </a:ext>
            </a:extLst>
          </p:cNvPr>
          <p:cNvSpPr/>
          <p:nvPr/>
        </p:nvSpPr>
        <p:spPr>
          <a:xfrm>
            <a:off x="5644664" y="1149363"/>
            <a:ext cx="2141932" cy="5386090"/>
          </a:xfrm>
          <a:prstGeom prst="rect">
            <a:avLst/>
          </a:prstGeom>
          <a:noFill/>
        </p:spPr>
        <p:txBody>
          <a:bodyPr wrap="none" lIns="91440" tIns="45720" rIns="91440" bIns="45720">
            <a:spAutoFit/>
          </a:bodyPr>
          <a:lstStyle/>
          <a:p>
            <a:pPr algn="ctr"/>
            <a:r>
              <a:rPr lang="en-US" sz="3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ook Antiqua" panose="02040602050305030304" pitchFamily="18" charset="0"/>
              </a:rPr>
              <a:t>?</a:t>
            </a:r>
          </a:p>
        </p:txBody>
      </p:sp>
      <p:pic>
        <p:nvPicPr>
          <p:cNvPr id="5" name="Picture 2">
            <a:extLst>
              <a:ext uri="{FF2B5EF4-FFF2-40B4-BE49-F238E27FC236}">
                <a16:creationId xmlns:a16="http://schemas.microsoft.com/office/drawing/2014/main" id="{6B56189F-1109-391A-E83B-C9E8EEFD5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548" y="2461283"/>
            <a:ext cx="30480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038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noChangeAspect="1"/>
          </p:cNvSpPr>
          <p:nvPr/>
        </p:nvSpPr>
        <p:spPr bwMode="auto">
          <a:xfrm>
            <a:off x="3138654" y="508953"/>
            <a:ext cx="5855865" cy="66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gn="r" defTabSz="685800">
              <a:lnSpc>
                <a:spcPts val="1650"/>
              </a:lnSpc>
              <a:defRPr/>
            </a:pPr>
            <a:endParaRPr lang="en-US" altLang="en-US" sz="2800" b="1" dirty="0">
              <a:latin typeface="Arial" panose="020B0604020202020204" pitchFamily="34" charset="0"/>
              <a:cs typeface="Arial" panose="020B0604020202020204" pitchFamily="34" charset="0"/>
            </a:endParaRPr>
          </a:p>
          <a:p>
            <a:pPr algn="r" defTabSz="685800">
              <a:lnSpc>
                <a:spcPts val="1650"/>
              </a:lnSpc>
              <a:defRPr/>
            </a:pPr>
            <a:endParaRPr lang="en-US" altLang="en-US" sz="2800" b="1" dirty="0">
              <a:latin typeface="Arial" panose="020B0604020202020204" pitchFamily="34" charset="0"/>
              <a:cs typeface="Arial" panose="020B0604020202020204" pitchFamily="34" charset="0"/>
            </a:endParaRPr>
          </a:p>
          <a:p>
            <a:pPr algn="r" defTabSz="685800">
              <a:lnSpc>
                <a:spcPts val="1650"/>
              </a:lnSpc>
              <a:defRPr/>
            </a:pPr>
            <a:r>
              <a:rPr lang="en-US" altLang="en-US" sz="2800" b="1" dirty="0">
                <a:latin typeface="Arial" panose="020B0604020202020204" pitchFamily="34" charset="0"/>
                <a:cs typeface="Arial" panose="020B0604020202020204" pitchFamily="34" charset="0"/>
              </a:rPr>
              <a:t>Receiving Assets</a:t>
            </a:r>
          </a:p>
          <a:p>
            <a:pPr algn="r" defTabSz="685800">
              <a:lnSpc>
                <a:spcPts val="1650"/>
              </a:lnSpc>
              <a:defRPr/>
            </a:pPr>
            <a:endParaRPr lang="en-US" altLang="en-US" sz="2800" b="1" dirty="0">
              <a:latin typeface="Arial" panose="020B0604020202020204" pitchFamily="34" charset="0"/>
              <a:cs typeface="Arial" panose="020B0604020202020204" pitchFamily="34" charset="0"/>
            </a:endParaRPr>
          </a:p>
        </p:txBody>
      </p:sp>
      <p:sp>
        <p:nvSpPr>
          <p:cNvPr id="4" name="Rectangle 7">
            <a:extLst>
              <a:ext uri="{FF2B5EF4-FFF2-40B4-BE49-F238E27FC236}">
                <a16:creationId xmlns:a16="http://schemas.microsoft.com/office/drawing/2014/main" id="{79A14248-AE58-4AFE-B433-998AD4A13F88}"/>
              </a:ext>
            </a:extLst>
          </p:cNvPr>
          <p:cNvSpPr txBox="1">
            <a:spLocks noChangeArrowheads="1"/>
          </p:cNvSpPr>
          <p:nvPr/>
        </p:nvSpPr>
        <p:spPr bwMode="auto">
          <a:xfrm>
            <a:off x="226599" y="6435631"/>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1350" dirty="0">
                <a:solidFill>
                  <a:srgbClr val="002060"/>
                </a:solidFill>
                <a:latin typeface="Franklin Gothic Demi" panose="020B0703020102020204" pitchFamily="34" charset="0"/>
                <a:cs typeface="Arial" charset="0"/>
              </a:rPr>
              <a:t>READY. RESOURCEFUL. RESPONSIVE.</a:t>
            </a:r>
          </a:p>
        </p:txBody>
      </p:sp>
      <p:sp>
        <p:nvSpPr>
          <p:cNvPr id="9" name="Text Placeholder 5">
            <a:extLst>
              <a:ext uri="{FF2B5EF4-FFF2-40B4-BE49-F238E27FC236}">
                <a16:creationId xmlns:a16="http://schemas.microsoft.com/office/drawing/2014/main" id="{1757BA85-68C9-3481-928C-4C6A41B300C5}"/>
              </a:ext>
            </a:extLst>
          </p:cNvPr>
          <p:cNvSpPr>
            <a:spLocks noGrp="1"/>
          </p:cNvSpPr>
          <p:nvPr>
            <p:ph type="body" sz="half" idx="2"/>
          </p:nvPr>
        </p:nvSpPr>
        <p:spPr>
          <a:xfrm>
            <a:off x="0" y="1082335"/>
            <a:ext cx="9038968" cy="5026725"/>
          </a:xfrm>
        </p:spPr>
        <p:txBody>
          <a:bodyPr>
            <a:normAutofit/>
          </a:bodyPr>
          <a:lstStyle/>
          <a:p>
            <a:pPr algn="r"/>
            <a:r>
              <a:rPr lang="en-US" sz="2600" dirty="0">
                <a:solidFill>
                  <a:srgbClr val="002060"/>
                </a:solidFill>
              </a:rPr>
              <a:t>	</a:t>
            </a:r>
            <a:endParaRPr lang="en-US" sz="2600" dirty="0">
              <a:solidFill>
                <a:srgbClr val="002060"/>
              </a:solidFill>
              <a:sym typeface="Wingdings" panose="05000000000000000000" pitchFamily="2" charset="2"/>
            </a:endParaRPr>
          </a:p>
          <a:p>
            <a:endParaRPr lang="en-US" sz="2800" b="1" dirty="0">
              <a:sym typeface="Wingdings" panose="05000000000000000000" pitchFamily="2" charset="2"/>
            </a:endParaRPr>
          </a:p>
          <a:p>
            <a:endParaRPr lang="en-US" sz="2800" b="1" dirty="0">
              <a:sym typeface="Wingdings" panose="05000000000000000000" pitchFamily="2" charset="2"/>
            </a:endParaRPr>
          </a:p>
          <a:p>
            <a:pPr marL="800100" lvl="1" indent="-342900">
              <a:buFont typeface="Arial" panose="020B0604020202020204" pitchFamily="34" charset="0"/>
              <a:buChar char="•"/>
            </a:pPr>
            <a:r>
              <a:rPr lang="en-US" sz="2600" b="1" dirty="0">
                <a:sym typeface="Wingdings" panose="05000000000000000000" pitchFamily="2" charset="2"/>
              </a:rPr>
              <a:t>Due in Report- </a:t>
            </a:r>
            <a:r>
              <a:rPr lang="en-US" sz="2000" i="1" dirty="0">
                <a:sym typeface="Wingdings" panose="05000000000000000000" pitchFamily="2" charset="2"/>
              </a:rPr>
              <a:t>found down in RP reporting section. search and receive material shipped to your site with Open Stock in Transit(SIT report).</a:t>
            </a:r>
          </a:p>
          <a:p>
            <a:pPr marL="800100" lvl="1" indent="-342900">
              <a:buFont typeface="Arial" panose="020B0604020202020204" pitchFamily="34" charset="0"/>
              <a:buChar char="•"/>
            </a:pPr>
            <a:endParaRPr lang="en-US" sz="2800" i="1" dirty="0">
              <a:sym typeface="Wingdings" panose="05000000000000000000" pitchFamily="2" charset="2"/>
            </a:endParaRPr>
          </a:p>
          <a:p>
            <a:pPr marL="800100" lvl="1" indent="-342900">
              <a:buFont typeface="Arial" panose="020B0604020202020204" pitchFamily="34" charset="0"/>
              <a:buChar char="•"/>
            </a:pPr>
            <a:r>
              <a:rPr lang="en-US" sz="2600" b="1" dirty="0">
                <a:sym typeface="Wingdings" panose="05000000000000000000" pitchFamily="2" charset="2"/>
              </a:rPr>
              <a:t>RP Goods Receipt - </a:t>
            </a:r>
            <a:r>
              <a:rPr lang="en-US" sz="2000" i="1" dirty="0">
                <a:sym typeface="Wingdings" panose="05000000000000000000" pitchFamily="2" charset="2"/>
              </a:rPr>
              <a:t>Repair goods receipt and reversal, Procurement receipt and reversal, inventory gain and reversal</a:t>
            </a:r>
          </a:p>
          <a:p>
            <a:pPr marL="800100" lvl="1" indent="-342900">
              <a:buFont typeface="Arial" panose="020B0604020202020204" pitchFamily="34" charset="0"/>
              <a:buChar char="•"/>
            </a:pPr>
            <a:endParaRPr lang="en-US" sz="2200" dirty="0">
              <a:solidFill>
                <a:srgbClr val="002060"/>
              </a:solidFill>
              <a:sym typeface="Wingdings" panose="05000000000000000000" pitchFamily="2" charset="2"/>
            </a:endParaRPr>
          </a:p>
          <a:p>
            <a:pPr lvl="1"/>
            <a:endParaRPr lang="en-US" sz="2200" dirty="0">
              <a:solidFill>
                <a:srgbClr val="002060"/>
              </a:solidFill>
              <a:sym typeface="Wingdings" panose="05000000000000000000" pitchFamily="2" charset="2"/>
            </a:endParaRPr>
          </a:p>
          <a:p>
            <a:pPr marL="342900" indent="-342900">
              <a:buFont typeface="Arial" panose="020B0604020202020204" pitchFamily="34" charset="0"/>
              <a:buChar char="•"/>
            </a:pPr>
            <a:endParaRPr lang="en-US" sz="2400" dirty="0">
              <a:solidFill>
                <a:srgbClr val="002060"/>
              </a:solidFill>
              <a:sym typeface="Wingdings" panose="05000000000000000000" pitchFamily="2" charset="2"/>
            </a:endParaRPr>
          </a:p>
        </p:txBody>
      </p:sp>
    </p:spTree>
    <p:extLst>
      <p:ext uri="{BB962C8B-B14F-4D97-AF65-F5344CB8AC3E}">
        <p14:creationId xmlns:p14="http://schemas.microsoft.com/office/powerpoint/2010/main" val="3917916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4"/>
          <a:srcRect/>
          <a:stretch>
            <a:fillRect/>
          </a:stretch>
        </p:blipFill>
        <p:spPr bwMode="auto">
          <a:xfrm>
            <a:off x="1579643" y="1371600"/>
            <a:ext cx="6168694" cy="5064031"/>
          </a:xfrm>
          <a:prstGeom prst="rect">
            <a:avLst/>
          </a:prstGeom>
          <a:noFill/>
          <a:ln>
            <a:noFill/>
          </a:ln>
        </p:spPr>
      </p:pic>
      <p:sp>
        <p:nvSpPr>
          <p:cNvPr id="12" name="Rectangle 7">
            <a:extLst>
              <a:ext uri="{FF2B5EF4-FFF2-40B4-BE49-F238E27FC236}">
                <a16:creationId xmlns:a16="http://schemas.microsoft.com/office/drawing/2014/main" id="{79A14248-AE58-4AFE-B433-998AD4A13F88}"/>
              </a:ext>
            </a:extLst>
          </p:cNvPr>
          <p:cNvSpPr txBox="1">
            <a:spLocks noChangeArrowheads="1"/>
          </p:cNvSpPr>
          <p:nvPr/>
        </p:nvSpPr>
        <p:spPr bwMode="auto">
          <a:xfrm>
            <a:off x="226599" y="6435631"/>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0" i="0" u="none" strike="noStrike" kern="1200" cap="none" spc="0" normalizeH="0" baseline="0" noProof="0" dirty="0">
                <a:ln>
                  <a:noFill/>
                </a:ln>
                <a:solidFill>
                  <a:srgbClr val="002060"/>
                </a:solidFill>
                <a:effectLst/>
                <a:uLnTx/>
                <a:uFillTx/>
                <a:latin typeface="Franklin Gothic Demi" panose="020B0703020102020204" pitchFamily="34" charset="0"/>
                <a:ea typeface="MS PGothic" pitchFamily="34" charset="-128"/>
                <a:cs typeface="Arial" charset="0"/>
              </a:rPr>
              <a:t>READY. RESOURCEFUL. RESPONSIVE.</a:t>
            </a:r>
          </a:p>
        </p:txBody>
      </p:sp>
      <p:sp>
        <p:nvSpPr>
          <p:cNvPr id="2" name="Oval 1">
            <a:extLst>
              <a:ext uri="{FF2B5EF4-FFF2-40B4-BE49-F238E27FC236}">
                <a16:creationId xmlns:a16="http://schemas.microsoft.com/office/drawing/2014/main" id="{DC255A9A-8F6E-8882-4A92-083475723939}"/>
              </a:ext>
            </a:extLst>
          </p:cNvPr>
          <p:cNvSpPr/>
          <p:nvPr/>
        </p:nvSpPr>
        <p:spPr>
          <a:xfrm>
            <a:off x="3525253" y="3212432"/>
            <a:ext cx="1455821" cy="40907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833948E6-8D25-029E-9C49-15677AD7EF98}"/>
              </a:ext>
            </a:extLst>
          </p:cNvPr>
          <p:cNvSpPr/>
          <p:nvPr/>
        </p:nvSpPr>
        <p:spPr>
          <a:xfrm>
            <a:off x="2334126" y="2286000"/>
            <a:ext cx="625234" cy="23704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91288450-3399-8216-80A1-1DD42663AE03}"/>
              </a:ext>
            </a:extLst>
          </p:cNvPr>
          <p:cNvSpPr/>
          <p:nvPr/>
        </p:nvSpPr>
        <p:spPr>
          <a:xfrm>
            <a:off x="3443037" y="2707106"/>
            <a:ext cx="1455821" cy="40907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E2BAA202-07F7-092F-1EB3-C085E96F7171}"/>
              </a:ext>
            </a:extLst>
          </p:cNvPr>
          <p:cNvSpPr/>
          <p:nvPr/>
        </p:nvSpPr>
        <p:spPr>
          <a:xfrm>
            <a:off x="4300287" y="2303408"/>
            <a:ext cx="543426" cy="23704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31A2F07-C5A6-7760-3702-592D2D3C4923}"/>
              </a:ext>
            </a:extLst>
          </p:cNvPr>
          <p:cNvSpPr/>
          <p:nvPr/>
        </p:nvSpPr>
        <p:spPr>
          <a:xfrm>
            <a:off x="3272701" y="4223084"/>
            <a:ext cx="1949004" cy="1612232"/>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82B3360-AB8E-2F44-33DE-0E6038554179}"/>
              </a:ext>
            </a:extLst>
          </p:cNvPr>
          <p:cNvSpPr txBox="1"/>
          <p:nvPr/>
        </p:nvSpPr>
        <p:spPr>
          <a:xfrm>
            <a:off x="3272701" y="4290536"/>
            <a:ext cx="1949004"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Provide signature, date, and legibly printed (or stamped) name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 Placeholder 2">
            <a:extLst>
              <a:ext uri="{FF2B5EF4-FFF2-40B4-BE49-F238E27FC236}">
                <a16:creationId xmlns:a16="http://schemas.microsoft.com/office/drawing/2014/main" id="{413F52EB-7566-0B06-665A-77BE99D276BE}"/>
              </a:ext>
            </a:extLst>
          </p:cNvPr>
          <p:cNvSpPr txBox="1">
            <a:spLocks noChangeAspect="1"/>
          </p:cNvSpPr>
          <p:nvPr/>
        </p:nvSpPr>
        <p:spPr bwMode="auto">
          <a:xfrm>
            <a:off x="3075392" y="194292"/>
            <a:ext cx="5855865" cy="66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gn="r" defTabSz="685800">
              <a:lnSpc>
                <a:spcPts val="1650"/>
              </a:lnSpc>
              <a:defRPr/>
            </a:pPr>
            <a:r>
              <a:rPr lang="en-US" altLang="en-US" sz="2800" b="1" dirty="0">
                <a:latin typeface="Arial" panose="020B0604020202020204" pitchFamily="34" charset="0"/>
                <a:cs typeface="Arial" panose="020B0604020202020204" pitchFamily="34" charset="0"/>
              </a:rPr>
              <a:t>DD1348 Review</a:t>
            </a: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0821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4008" y="1497295"/>
            <a:ext cx="8675984" cy="1325563"/>
          </a:xfrm>
        </p:spPr>
      </p:pic>
      <p:sp>
        <p:nvSpPr>
          <p:cNvPr id="5" name="Rectangle 4"/>
          <p:cNvSpPr/>
          <p:nvPr/>
        </p:nvSpPr>
        <p:spPr>
          <a:xfrm>
            <a:off x="5746795" y="439796"/>
            <a:ext cx="3022622" cy="387286"/>
          </a:xfrm>
          <a:prstGeom prst="rect">
            <a:avLst/>
          </a:prstGeom>
        </p:spPr>
        <p:txBody>
          <a:bodyPr wrap="none">
            <a:spAutoFit/>
          </a:bodyPr>
          <a:lstStyle/>
          <a:p>
            <a:pPr algn="r" defTabSz="685800">
              <a:lnSpc>
                <a:spcPts val="1650"/>
              </a:lnSpc>
              <a:defRPr/>
            </a:pPr>
            <a:r>
              <a:rPr lang="en-US" sz="4000" b="1" dirty="0"/>
              <a:t>Due in report</a:t>
            </a:r>
            <a:endParaRPr lang="en-US" altLang="en-US" sz="40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rot="16200000">
            <a:off x="3867224" y="2394558"/>
            <a:ext cx="394617" cy="118465"/>
          </a:xfrm>
          <a:prstGeom prst="rect">
            <a:avLst/>
          </a:prstGeom>
        </p:spPr>
      </p:pic>
      <p:pic>
        <p:nvPicPr>
          <p:cNvPr id="16" name="Picture 15"/>
          <p:cNvPicPr>
            <a:picLocks noChangeAspect="1"/>
          </p:cNvPicPr>
          <p:nvPr/>
        </p:nvPicPr>
        <p:blipFill>
          <a:blip r:embed="rId4"/>
          <a:stretch>
            <a:fillRect/>
          </a:stretch>
        </p:blipFill>
        <p:spPr>
          <a:xfrm rot="16200000">
            <a:off x="7746940" y="1997785"/>
            <a:ext cx="394617" cy="118465"/>
          </a:xfrm>
          <a:prstGeom prst="rect">
            <a:avLst/>
          </a:prstGeom>
        </p:spPr>
      </p:pic>
      <p:sp>
        <p:nvSpPr>
          <p:cNvPr id="3" name="TextBox 2">
            <a:extLst>
              <a:ext uri="{FF2B5EF4-FFF2-40B4-BE49-F238E27FC236}">
                <a16:creationId xmlns:a16="http://schemas.microsoft.com/office/drawing/2014/main" id="{AB90D709-BCF6-8303-F6BC-B0E8C9D68870}"/>
              </a:ext>
            </a:extLst>
          </p:cNvPr>
          <p:cNvSpPr txBox="1"/>
          <p:nvPr/>
        </p:nvSpPr>
        <p:spPr>
          <a:xfrm>
            <a:off x="107576" y="3272421"/>
            <a:ext cx="8534400" cy="1846659"/>
          </a:xfrm>
          <a:prstGeom prst="rect">
            <a:avLst/>
          </a:prstGeom>
          <a:noFill/>
        </p:spPr>
        <p:txBody>
          <a:bodyPr wrap="square" rtlCol="0">
            <a:spAutoFit/>
          </a:bodyPr>
          <a:lstStyle/>
          <a:p>
            <a:pPr marL="285750" indent="-285750">
              <a:buFont typeface="Arial" panose="020B0604020202020204" pitchFamily="34" charset="0"/>
              <a:buChar char="•"/>
            </a:pPr>
            <a:r>
              <a:rPr lang="en-US" sz="3200" dirty="0"/>
              <a:t>Found down in RP reporting section</a:t>
            </a:r>
          </a:p>
          <a:p>
            <a:pPr marL="285750" indent="-285750">
              <a:buFont typeface="Arial" panose="020B0604020202020204" pitchFamily="34" charset="0"/>
              <a:buChar char="•"/>
            </a:pPr>
            <a:r>
              <a:rPr lang="en-US" sz="3200" dirty="0"/>
              <a:t>All open SIT that is being shipped to your facility</a:t>
            </a:r>
          </a:p>
          <a:p>
            <a:pPr marL="285750" indent="-285750">
              <a:buFont typeface="Arial" panose="020B0604020202020204" pitchFamily="34" charset="0"/>
              <a:buChar char="•"/>
            </a:pPr>
            <a:r>
              <a:rPr lang="en-US" sz="3200" dirty="0"/>
              <a:t>Reduces manual entry and possible errors</a:t>
            </a:r>
          </a:p>
          <a:p>
            <a:endParaRPr lang="en-US" dirty="0"/>
          </a:p>
        </p:txBody>
      </p:sp>
    </p:spTree>
    <p:extLst>
      <p:ext uri="{BB962C8B-B14F-4D97-AF65-F5344CB8AC3E}">
        <p14:creationId xmlns:p14="http://schemas.microsoft.com/office/powerpoint/2010/main" val="371742735"/>
      </p:ext>
    </p:extLst>
  </p:cSld>
  <p:clrMapOvr>
    <a:masterClrMapping/>
  </p:clrMapOvr>
</p:sld>
</file>

<file path=ppt/theme/theme1.xml><?xml version="1.0" encoding="utf-8"?>
<a:theme xmlns:a="http://schemas.openxmlformats.org/drawingml/2006/main" name="Bullet Lis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old">
      <a:majorFont>
        <a:latin typeface="20 pt 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ullet Lis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a0096bf-a0d9-4fb1-966e-17b86db9b413" xsi:nil="true"/>
    <lcf76f155ced4ddcb4097134ff3c332f xmlns="4546b52b-81f0-4474-9667-a760531eff9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E4E12AE861ED43B67A914F4D47176F" ma:contentTypeVersion="14" ma:contentTypeDescription="Create a new document." ma:contentTypeScope="" ma:versionID="399422574fbd20bb7e7d9a8ca76a80ac">
  <xsd:schema xmlns:xsd="http://www.w3.org/2001/XMLSchema" xmlns:xs="http://www.w3.org/2001/XMLSchema" xmlns:p="http://schemas.microsoft.com/office/2006/metadata/properties" xmlns:ns2="4546b52b-81f0-4474-9667-a760531eff9f" xmlns:ns3="ba0096bf-a0d9-4fb1-966e-17b86db9b413" targetNamespace="http://schemas.microsoft.com/office/2006/metadata/properties" ma:root="true" ma:fieldsID="13edfe44e08cb281bb923a4f3bea8e24" ns2:_="" ns3:_="">
    <xsd:import namespace="4546b52b-81f0-4474-9667-a760531eff9f"/>
    <xsd:import namespace="ba0096bf-a0d9-4fb1-966e-17b86db9b41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46b52b-81f0-4474-9667-a760531ef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0096bf-a0d9-4fb1-966e-17b86db9b41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d4831049-32f7-4d5a-b341-9fcfc3df4a30}" ma:internalName="TaxCatchAll" ma:showField="CatchAllData" ma:web="ba0096bf-a0d9-4fb1-966e-17b86db9b4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05EEF2-60DB-4D95-8614-27394B2BC9DD}">
  <ds:schemaRefs>
    <ds:schemaRef ds:uri="http://schemas.microsoft.com/sharepoint/v3/contenttype/forms"/>
  </ds:schemaRefs>
</ds:datastoreItem>
</file>

<file path=customXml/itemProps2.xml><?xml version="1.0" encoding="utf-8"?>
<ds:datastoreItem xmlns:ds="http://schemas.openxmlformats.org/officeDocument/2006/customXml" ds:itemID="{F2B4D300-C423-4FCE-827C-FB3E53A06619}">
  <ds:schemaRefs>
    <ds:schemaRef ds:uri="http://www.w3.org/XML/1998/namespace"/>
    <ds:schemaRef ds:uri="http://purl.org/dc/terms/"/>
    <ds:schemaRef ds:uri="http://purl.org/dc/elements/1.1/"/>
    <ds:schemaRef ds:uri="4546b52b-81f0-4474-9667-a760531eff9f"/>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ba0096bf-a0d9-4fb1-966e-17b86db9b413"/>
    <ds:schemaRef ds:uri="http://purl.org/dc/dcmitype/"/>
  </ds:schemaRefs>
</ds:datastoreItem>
</file>

<file path=customXml/itemProps3.xml><?xml version="1.0" encoding="utf-8"?>
<ds:datastoreItem xmlns:ds="http://schemas.openxmlformats.org/officeDocument/2006/customXml" ds:itemID="{676420C5-6F48-485C-BD93-D1A1F8D87D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46b52b-81f0-4474-9667-a760531eff9f"/>
    <ds:schemaRef ds:uri="ba0096bf-a0d9-4fb1-966e-17b86db9b4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27663</TotalTime>
  <Words>9836</Words>
  <Application>Microsoft Office PowerPoint</Application>
  <PresentationFormat>On-screen Show (4:3)</PresentationFormat>
  <Paragraphs>807</Paragraphs>
  <Slides>64</Slides>
  <Notes>64</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2</vt:i4>
      </vt:variant>
      <vt:variant>
        <vt:lpstr>Slide Titles</vt:lpstr>
      </vt:variant>
      <vt:variant>
        <vt:i4>64</vt:i4>
      </vt:variant>
    </vt:vector>
  </HeadingPairs>
  <TitlesOfParts>
    <vt:vector size="82" baseType="lpstr">
      <vt:lpstr>Aptos</vt:lpstr>
      <vt:lpstr>Arial</vt:lpstr>
      <vt:lpstr>Arial Bold</vt:lpstr>
      <vt:lpstr>ArialMT</vt:lpstr>
      <vt:lpstr>Book Antiqua</vt:lpstr>
      <vt:lpstr>Calibri</vt:lpstr>
      <vt:lpstr>Calibri Light</vt:lpstr>
      <vt:lpstr>Calibri-Light</vt:lpstr>
      <vt:lpstr>Courier New</vt:lpstr>
      <vt:lpstr>Franklin Gothic Demi</vt:lpstr>
      <vt:lpstr>Franklin Gothic Medium</vt:lpstr>
      <vt:lpstr>Symbol</vt:lpstr>
      <vt:lpstr>Times New Roman</vt:lpstr>
      <vt:lpstr>Wingdings</vt:lpstr>
      <vt:lpstr>Bullet List</vt:lpstr>
      <vt:lpstr>1_Bullet List</vt:lpstr>
      <vt:lpstr>Document</vt:lpstr>
      <vt:lpstr>Worksheet</vt:lpstr>
      <vt:lpstr>PowerPoint Presentation</vt:lpstr>
      <vt:lpstr>PowerPoint Presentation</vt:lpstr>
      <vt:lpstr>What is Commercial Asset Visibility Repairables Portal(CAV-RP)?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 Condition Material</vt:lpstr>
      <vt:lpstr>PowerPoint Presentation</vt:lpstr>
      <vt:lpstr>PowerPoint Presentation</vt:lpstr>
      <vt:lpstr>PowerPoint Presentation</vt:lpstr>
      <vt:lpstr>PowerPoint Presentation</vt:lpstr>
      <vt:lpstr>RP Status Tracking</vt:lpstr>
      <vt:lpstr>RST induction</vt:lpstr>
      <vt:lpstr>RST induction</vt:lpstr>
      <vt:lpstr>Warranty/PQDR Induction</vt:lpstr>
      <vt:lpstr>RST Completion</vt:lpstr>
      <vt:lpstr>Upgrade NIIN</vt:lpstr>
      <vt:lpstr>RST Scrap</vt:lpstr>
      <vt:lpstr>PowerPoint Presentation</vt:lpstr>
      <vt:lpstr>PowerPoint Presentation</vt:lpstr>
      <vt:lpstr>RP Shipment</vt:lpstr>
      <vt:lpstr>Shipment</vt:lpstr>
      <vt:lpstr>Shipment</vt:lpstr>
      <vt:lpstr>Shipment</vt:lpstr>
      <vt:lpstr>PowerPoint Presentation</vt:lpstr>
      <vt:lpstr>Shipment to Requisition</vt:lpstr>
      <vt:lpstr>Repair Requisition Report</vt:lpstr>
      <vt:lpstr>Repair Requisition Report</vt:lpstr>
      <vt:lpstr>Repair Requisition Report</vt:lpstr>
      <vt:lpstr>PowerPoint Presentation</vt:lpstr>
      <vt:lpstr>PowerPoint Presentation</vt:lpstr>
      <vt:lpstr>Manual Shipment</vt:lpstr>
      <vt:lpstr>GFM Shipment</vt:lpstr>
      <vt:lpstr>Proof of Shipment</vt:lpstr>
      <vt:lpstr>Preprint and Reprint DD1348</vt:lpstr>
      <vt:lpstr>Shipment Warnings</vt:lpstr>
      <vt:lpstr>Shipment Questions</vt:lpstr>
      <vt:lpstr>PowerPoint Presentation</vt:lpstr>
      <vt:lpstr>RP GFM</vt:lpstr>
      <vt:lpstr>GFM Creation</vt:lpstr>
      <vt:lpstr>RP Reporting</vt:lpstr>
      <vt:lpstr>Repair Material Reports</vt:lpstr>
      <vt:lpstr>Repair Material Reports</vt:lpstr>
      <vt:lpstr>Commercial Repair Turnaround Time</vt:lpstr>
      <vt:lpstr>Commercial Repair Scorecard</vt:lpstr>
      <vt:lpstr>Stock Reconciliation report</vt:lpstr>
      <vt:lpstr>Stock Reconciliation report</vt:lpstr>
      <vt:lpstr>Transaction Reconciliation report</vt:lpstr>
      <vt:lpstr>Repairables PID Update</vt:lpstr>
      <vt:lpstr>Commercial Repair Upload</vt:lpstr>
      <vt:lpstr>PowerPoint Presentation</vt:lpstr>
      <vt:lpstr>Reference Document Download</vt:lpstr>
      <vt:lpstr>Points of Contact</vt:lpstr>
      <vt:lpstr>Questions</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Keith J CIV NAVSUP WSS - Phil</dc:creator>
  <cp:lastModifiedBy>Miller, Keith J CIV USN NAVSUP WSS PHIL (USA)</cp:lastModifiedBy>
  <cp:revision>651</cp:revision>
  <dcterms:created xsi:type="dcterms:W3CDTF">2019-12-04T16:21:01Z</dcterms:created>
  <dcterms:modified xsi:type="dcterms:W3CDTF">2024-09-06T12:01:21Z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0x01010088E4E12AE861ED43B67A914F4D47176F</vt:lpwstr>
  </property>
  <property fmtid="{D5CDD505-2E9C-101B-9397-08002B2CF9AE}" pid="3" name="MediaServiceImageTags">
    <vt:lpwstr/>
  </property>
</Properties>
</file>